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74" r:id="rId4"/>
    <p:sldId id="258" r:id="rId5"/>
    <p:sldId id="275" r:id="rId6"/>
    <p:sldId id="259" r:id="rId7"/>
    <p:sldId id="276" r:id="rId8"/>
    <p:sldId id="260" r:id="rId9"/>
    <p:sldId id="261" r:id="rId10"/>
    <p:sldId id="281" r:id="rId11"/>
    <p:sldId id="266" r:id="rId12"/>
    <p:sldId id="277" r:id="rId13"/>
    <p:sldId id="264" r:id="rId14"/>
    <p:sldId id="269" r:id="rId15"/>
    <p:sldId id="270" r:id="rId16"/>
    <p:sldId id="278" r:id="rId17"/>
    <p:sldId id="271" r:id="rId18"/>
    <p:sldId id="279" r:id="rId19"/>
    <p:sldId id="280" r:id="rId2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EFE"/>
    <a:srgbClr val="33499B"/>
    <a:srgbClr val="354B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75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222DFE-E822-4582-B2CA-A754896CCCFF}" type="datetimeFigureOut">
              <a:rPr lang="pt-BR" smtClean="0"/>
              <a:t>29/07/2019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2B4A69-1CA2-450B-B1C4-D78EEFCD7E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5762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B4A69-1CA2-450B-B1C4-D78EEFCD7E1B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7924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xmlns="" id="{3381F3CD-C2A8-4293-A4A7-79D633A627D0}"/>
              </a:ext>
            </a:extLst>
          </p:cNvPr>
          <p:cNvSpPr/>
          <p:nvPr userDrawn="1"/>
        </p:nvSpPr>
        <p:spPr>
          <a:xfrm>
            <a:off x="0" y="0"/>
            <a:ext cx="12192000" cy="6497189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65A1DA8-8B6E-4BB2-B69D-F9EB9A995D65}" type="datetimeFigureOut">
              <a:rPr lang="pt-BR" smtClean="0"/>
              <a:t>29/07/2019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23148DB-6F11-4975-92FC-06793EE1DEDE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334689A4-C81A-4D78-81AD-1FDE102AEE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528" y="360811"/>
            <a:ext cx="9144000" cy="6497189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xmlns="" id="{F5BE3569-E1F1-4C84-9A3F-7E4A3045F9AB}"/>
              </a:ext>
            </a:extLst>
          </p:cNvPr>
          <p:cNvSpPr/>
          <p:nvPr userDrawn="1"/>
        </p:nvSpPr>
        <p:spPr>
          <a:xfrm>
            <a:off x="0" y="5949280"/>
            <a:ext cx="12192000" cy="908720"/>
          </a:xfrm>
          <a:prstGeom prst="rect">
            <a:avLst/>
          </a:prstGeom>
          <a:solidFill>
            <a:srgbClr val="354B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45192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EC76B9A2-A915-49D0-9C45-F045BE1986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56263" y="-30730"/>
            <a:ext cx="9835737" cy="6989929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xmlns="" id="{B1EF72F2-AF6D-45DA-8DD9-D28E3A682655}"/>
              </a:ext>
            </a:extLst>
          </p:cNvPr>
          <p:cNvSpPr/>
          <p:nvPr userDrawn="1"/>
        </p:nvSpPr>
        <p:spPr>
          <a:xfrm>
            <a:off x="0" y="-29581"/>
            <a:ext cx="2711624" cy="6887581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xmlns="" id="{458E8DB1-0817-4982-B4F9-576073E52877}"/>
              </a:ext>
            </a:extLst>
          </p:cNvPr>
          <p:cNvSpPr/>
          <p:nvPr userDrawn="1"/>
        </p:nvSpPr>
        <p:spPr>
          <a:xfrm>
            <a:off x="0" y="6408712"/>
            <a:ext cx="10848528" cy="548680"/>
          </a:xfrm>
          <a:prstGeom prst="rect">
            <a:avLst/>
          </a:prstGeom>
          <a:solidFill>
            <a:srgbClr val="354B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7021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65A1DA8-8B6E-4BB2-B69D-F9EB9A995D65}" type="datetimeFigureOut">
              <a:rPr lang="pt-BR" smtClean="0"/>
              <a:t>29/07/2019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23148DB-6F11-4975-92FC-06793EE1DE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7561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65A1DA8-8B6E-4BB2-B69D-F9EB9A995D65}" type="datetimeFigureOut">
              <a:rPr lang="pt-BR" smtClean="0"/>
              <a:t>29/07/2019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23148DB-6F11-4975-92FC-06793EE1DE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5967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65A1DA8-8B6E-4BB2-B69D-F9EB9A995D65}" type="datetimeFigureOut">
              <a:rPr lang="pt-BR" smtClean="0"/>
              <a:t>29/07/2019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23148DB-6F11-4975-92FC-06793EE1DE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2851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65A1DA8-8B6E-4BB2-B69D-F9EB9A995D65}" type="datetimeFigureOut">
              <a:rPr lang="pt-BR" smtClean="0"/>
              <a:t>29/07/2019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23148DB-6F11-4975-92FC-06793EE1DE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579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65A1DA8-8B6E-4BB2-B69D-F9EB9A995D65}" type="datetimeFigureOut">
              <a:rPr lang="pt-BR" smtClean="0"/>
              <a:t>29/07/2019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23148DB-6F11-4975-92FC-06793EE1DE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4933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65A1DA8-8B6E-4BB2-B69D-F9EB9A995D65}" type="datetimeFigureOut">
              <a:rPr lang="pt-BR" smtClean="0"/>
              <a:t>29/07/2019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23148DB-6F11-4975-92FC-06793EE1DE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8795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65A1DA8-8B6E-4BB2-B69D-F9EB9A995D65}" type="datetimeFigureOut">
              <a:rPr lang="pt-BR" smtClean="0"/>
              <a:t>29/07/2019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23148DB-6F11-4975-92FC-06793EE1DE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8814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65A1DA8-8B6E-4BB2-B69D-F9EB9A995D65}" type="datetimeFigureOut">
              <a:rPr lang="pt-BR" smtClean="0"/>
              <a:t>29/07/2019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23148DB-6F11-4975-92FC-06793EE1DE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8319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65A1DA8-8B6E-4BB2-B69D-F9EB9A995D65}" type="datetimeFigureOut">
              <a:rPr lang="pt-BR" smtClean="0"/>
              <a:t>29/07/2019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23148DB-6F11-4975-92FC-06793EE1DE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4869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778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8.svg"/><Relationship Id="rId18" Type="http://schemas.openxmlformats.org/officeDocument/2006/relationships/image" Target="../media/image14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12" Type="http://schemas.openxmlformats.org/officeDocument/2006/relationships/image" Target="../media/image11.png"/><Relationship Id="rId17" Type="http://schemas.openxmlformats.org/officeDocument/2006/relationships/image" Target="../media/image22.svg"/><Relationship Id="rId2" Type="http://schemas.openxmlformats.org/officeDocument/2006/relationships/image" Target="../media/image6.png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6.svg"/><Relationship Id="rId5" Type="http://schemas.openxmlformats.org/officeDocument/2006/relationships/image" Target="../media/image10.svg"/><Relationship Id="rId15" Type="http://schemas.openxmlformats.org/officeDocument/2006/relationships/image" Target="../media/image20.svg"/><Relationship Id="rId10" Type="http://schemas.openxmlformats.org/officeDocument/2006/relationships/image" Target="../media/image10.png"/><Relationship Id="rId19" Type="http://schemas.openxmlformats.org/officeDocument/2006/relationships/image" Target="../media/image24.svg"/><Relationship Id="rId4" Type="http://schemas.openxmlformats.org/officeDocument/2006/relationships/image" Target="../media/image7.png"/><Relationship Id="rId9" Type="http://schemas.openxmlformats.org/officeDocument/2006/relationships/image" Target="../media/image14.svg"/><Relationship Id="rId1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39.svg"/><Relationship Id="rId3" Type="http://schemas.openxmlformats.org/officeDocument/2006/relationships/image" Target="../media/image29.svg"/><Relationship Id="rId7" Type="http://schemas.openxmlformats.org/officeDocument/2006/relationships/image" Target="../media/image33.svg"/><Relationship Id="rId12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37.svg"/><Relationship Id="rId5" Type="http://schemas.openxmlformats.org/officeDocument/2006/relationships/image" Target="../media/image31.svg"/><Relationship Id="rId10" Type="http://schemas.openxmlformats.org/officeDocument/2006/relationships/image" Target="../media/image23.png"/><Relationship Id="rId4" Type="http://schemas.openxmlformats.org/officeDocument/2006/relationships/image" Target="../media/image20.png"/><Relationship Id="rId9" Type="http://schemas.openxmlformats.org/officeDocument/2006/relationships/image" Target="../media/image3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2014469" y="4581128"/>
            <a:ext cx="8136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A reestruturação da Secretaria de Agricultura e Meio Ambiente e a requalificação dos processos de licenciamento ambiental 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5362841" y="623731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 smtClean="0">
                <a:solidFill>
                  <a:srgbClr val="FEFEFE"/>
                </a:solidFill>
              </a:rPr>
              <a:t>Jul</a:t>
            </a:r>
            <a:r>
              <a:rPr lang="pt-BR" b="1" dirty="0" smtClean="0">
                <a:solidFill>
                  <a:srgbClr val="FEFEFE"/>
                </a:solidFill>
              </a:rPr>
              <a:t>/2019</a:t>
            </a:r>
            <a:endParaRPr lang="pt-BR" b="1" dirty="0">
              <a:solidFill>
                <a:srgbClr val="FEFEF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23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2E342478-AA1E-419B-9782-24B6AF73C345}"/>
              </a:ext>
            </a:extLst>
          </p:cNvPr>
          <p:cNvSpPr/>
          <p:nvPr/>
        </p:nvSpPr>
        <p:spPr>
          <a:xfrm>
            <a:off x="0" y="6414428"/>
            <a:ext cx="12192000" cy="6431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873C3DAC-517D-444F-96A4-D1DCA9799569}"/>
              </a:ext>
            </a:extLst>
          </p:cNvPr>
          <p:cNvSpPr/>
          <p:nvPr/>
        </p:nvSpPr>
        <p:spPr>
          <a:xfrm>
            <a:off x="20879" y="-84670"/>
            <a:ext cx="5211025" cy="7142291"/>
          </a:xfrm>
          <a:prstGeom prst="rect">
            <a:avLst/>
          </a:prstGeom>
          <a:solidFill>
            <a:srgbClr val="354B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CaixaDeTexto 9"/>
          <p:cNvSpPr txBox="1"/>
          <p:nvPr/>
        </p:nvSpPr>
        <p:spPr>
          <a:xfrm>
            <a:off x="1271464" y="2217206"/>
            <a:ext cx="7128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5519936" y="929475"/>
            <a:ext cx="712879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Apresentação da SAMA</a:t>
            </a:r>
          </a:p>
          <a:p>
            <a:endParaRPr lang="pt-BR" sz="2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Diagnóstico </a:t>
            </a:r>
          </a:p>
          <a:p>
            <a:endParaRPr lang="pt-BR" sz="2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Novo modelo de Gestão </a:t>
            </a:r>
          </a:p>
          <a:p>
            <a:r>
              <a:rPr lang="pt-BR" sz="2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r>
              <a:rPr lang="pt-BR" sz="2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Requalificação do Licenciamento Ambiental</a:t>
            </a:r>
          </a:p>
          <a:p>
            <a:endParaRPr lang="pt-BR" sz="2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Licenciamento em números</a:t>
            </a:r>
          </a:p>
          <a:p>
            <a:endParaRPr lang="pt-BR" sz="2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Licenciamento por Autodeclaração</a:t>
            </a:r>
          </a:p>
          <a:p>
            <a:endParaRPr lang="pt-BR" sz="2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3F04615A-65FA-4007-B0F5-3B4E51B4B8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299" t="20084" r="15354" b="40028"/>
          <a:stretch/>
        </p:blipFill>
        <p:spPr>
          <a:xfrm>
            <a:off x="10776520" y="5589240"/>
            <a:ext cx="1116489" cy="1116490"/>
          </a:xfrm>
          <a:prstGeom prst="rect">
            <a:avLst/>
          </a:prstGeom>
        </p:spPr>
      </p:pic>
      <p:pic>
        <p:nvPicPr>
          <p:cNvPr id="14" name="Gráfico 13" descr="Calendário diário">
            <a:extLst>
              <a:ext uri="{FF2B5EF4-FFF2-40B4-BE49-F238E27FC236}">
                <a16:creationId xmlns:a16="http://schemas.microsoft.com/office/drawing/2014/main" xmlns="" id="{777CF7E9-D9A2-43DC-BB62-C1A8A39070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847528" y="3169089"/>
            <a:ext cx="1549247" cy="1549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76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1">
            <a:extLst>
              <a:ext uri="{FF2B5EF4-FFF2-40B4-BE49-F238E27FC236}">
                <a16:creationId xmlns:a16="http://schemas.microsoft.com/office/drawing/2014/main" xmlns="" id="{9228552E-C8B1-4A80-8448-0787CE0FC7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4" descr="Resultado de imagem para joinville">
            <a:extLst>
              <a:ext uri="{FF2B5EF4-FFF2-40B4-BE49-F238E27FC236}">
                <a16:creationId xmlns:a16="http://schemas.microsoft.com/office/drawing/2014/main" xmlns="" id="{DE74B3E5-97E1-47DF-96CA-AAA0E2546F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/>
        </p:blipFill>
        <p:spPr bwMode="auto">
          <a:xfrm>
            <a:off x="-16332" y="-121704"/>
            <a:ext cx="12624723" cy="710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DA00587E-4A52-4019-9974-EE48077E9EDA}"/>
              </a:ext>
            </a:extLst>
          </p:cNvPr>
          <p:cNvSpPr txBox="1"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Apresentação</a:t>
            </a:r>
            <a:r>
              <a:rPr lang="en-US" sz="4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da SAMA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777826" y="125333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rgbClr val="FFFFFF"/>
              </a:solidFill>
            </a:endParaRPr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n-US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Agricultura e </a:t>
            </a:r>
            <a:r>
              <a:rPr lang="en-US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Meio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Ambiente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– SAMA 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é um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órgão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Administração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Direta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Município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Joinville,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cuja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finalidade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é “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executar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funções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meio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ambiente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gestão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das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áreas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proteção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ambiental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unidades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conservação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parques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municipais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lazer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arborização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ruas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praças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jardins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fiscalização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licenciamento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ambiental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educação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ambiental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administração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cemitérios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serviços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funerários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licenciamento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obras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consultas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alvarás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fiscalização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obras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posturas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mobiliário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praças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especial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defesa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proteção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animal e no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controle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populações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para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atingir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equilíbrio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ambiental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 o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convívio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mais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harmonioso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dos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munícipes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com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animais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agricultura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promovendo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políticas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desenvolvimento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rural do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Município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Joinville, por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meio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realização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estudos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extensão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rural,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pesquisa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programas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atendam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seus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” (Lei </a:t>
            </a: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Complementar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nº 495/2018).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dirty="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4704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tângulo 48">
            <a:extLst>
              <a:ext uri="{FF2B5EF4-FFF2-40B4-BE49-F238E27FC236}">
                <a16:creationId xmlns:a16="http://schemas.microsoft.com/office/drawing/2014/main" xmlns="" id="{E246197E-3C71-428D-A0D5-DBE3B5A149B6}"/>
              </a:ext>
            </a:extLst>
          </p:cNvPr>
          <p:cNvSpPr/>
          <p:nvPr/>
        </p:nvSpPr>
        <p:spPr>
          <a:xfrm>
            <a:off x="8012326" y="5417768"/>
            <a:ext cx="4007768" cy="11430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xmlns="" id="{30F5921C-51AC-41C4-9337-EE6989B00BF5}"/>
              </a:ext>
            </a:extLst>
          </p:cNvPr>
          <p:cNvSpPr/>
          <p:nvPr/>
        </p:nvSpPr>
        <p:spPr>
          <a:xfrm>
            <a:off x="8674623" y="1755682"/>
            <a:ext cx="2520000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xmlns="" id="{F2229860-5879-4B21-B967-D01DE8EC0D32}"/>
              </a:ext>
            </a:extLst>
          </p:cNvPr>
          <p:cNvSpPr/>
          <p:nvPr/>
        </p:nvSpPr>
        <p:spPr>
          <a:xfrm>
            <a:off x="6008915" y="1757175"/>
            <a:ext cx="2520000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xmlns="" id="{9A89F525-2407-4CF3-BC87-F96E09EE00D1}"/>
              </a:ext>
            </a:extLst>
          </p:cNvPr>
          <p:cNvSpPr/>
          <p:nvPr/>
        </p:nvSpPr>
        <p:spPr>
          <a:xfrm>
            <a:off x="3343208" y="1757415"/>
            <a:ext cx="2520000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xmlns="" id="{5089933B-8EE3-44F2-BF08-7411BC37C906}"/>
              </a:ext>
            </a:extLst>
          </p:cNvPr>
          <p:cNvSpPr/>
          <p:nvPr/>
        </p:nvSpPr>
        <p:spPr>
          <a:xfrm>
            <a:off x="677501" y="1757415"/>
            <a:ext cx="252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xmlns="" id="{4C66D34B-DE9D-4D74-8B64-6D0CD15C89C9}"/>
              </a:ext>
            </a:extLst>
          </p:cNvPr>
          <p:cNvSpPr/>
          <p:nvPr/>
        </p:nvSpPr>
        <p:spPr>
          <a:xfrm>
            <a:off x="722627" y="3122243"/>
            <a:ext cx="24541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Desenvolvimento de Gestão Ambiental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xmlns="" id="{0E236B3A-70D5-45AA-9A72-F96EBC6E6364}"/>
              </a:ext>
            </a:extLst>
          </p:cNvPr>
          <p:cNvSpPr/>
          <p:nvPr/>
        </p:nvSpPr>
        <p:spPr>
          <a:xfrm>
            <a:off x="3924856" y="3108328"/>
            <a:ext cx="14401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Aprovação de Projetos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xmlns="" id="{E2B67311-75E0-4719-B8C3-19D40CFDE431}"/>
              </a:ext>
            </a:extLst>
          </p:cNvPr>
          <p:cNvSpPr/>
          <p:nvPr/>
        </p:nvSpPr>
        <p:spPr>
          <a:xfrm>
            <a:off x="6343368" y="3149878"/>
            <a:ext cx="18512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Unidade de Fiscalização 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xmlns="" id="{F829EA7F-31CC-4EEF-9786-7455389C221E}"/>
              </a:ext>
            </a:extLst>
          </p:cNvPr>
          <p:cNvSpPr/>
          <p:nvPr/>
        </p:nvSpPr>
        <p:spPr>
          <a:xfrm>
            <a:off x="8943554" y="3119546"/>
            <a:ext cx="21114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Concessões e Permissões  </a:t>
            </a:r>
          </a:p>
        </p:txBody>
      </p:sp>
      <p:pic>
        <p:nvPicPr>
          <p:cNvPr id="22" name="Gráfico 21" descr="Mão aberta com planta">
            <a:extLst>
              <a:ext uri="{FF2B5EF4-FFF2-40B4-BE49-F238E27FC236}">
                <a16:creationId xmlns:a16="http://schemas.microsoft.com/office/drawing/2014/main" xmlns="" id="{054BF060-AD10-4250-A843-1BF69A9D86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469278" y="2068958"/>
            <a:ext cx="1055521" cy="1055521"/>
          </a:xfrm>
          <a:prstGeom prst="rect">
            <a:avLst/>
          </a:prstGeom>
        </p:spPr>
      </p:pic>
      <p:pic>
        <p:nvPicPr>
          <p:cNvPr id="24" name="Gráfico 23" descr="Cidade">
            <a:extLst>
              <a:ext uri="{FF2B5EF4-FFF2-40B4-BE49-F238E27FC236}">
                <a16:creationId xmlns:a16="http://schemas.microsoft.com/office/drawing/2014/main" xmlns="" id="{2E9CD22D-90B5-45E9-820B-3B333EC441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188696" y="2235478"/>
            <a:ext cx="914400" cy="914400"/>
          </a:xfrm>
          <a:prstGeom prst="rect">
            <a:avLst/>
          </a:prstGeom>
        </p:spPr>
      </p:pic>
      <p:pic>
        <p:nvPicPr>
          <p:cNvPr id="28" name="Gráfico 27" descr="Lupa">
            <a:extLst>
              <a:ext uri="{FF2B5EF4-FFF2-40B4-BE49-F238E27FC236}">
                <a16:creationId xmlns:a16="http://schemas.microsoft.com/office/drawing/2014/main" xmlns="" id="{91D0A7EB-6A55-4C57-90A8-062F8EE3642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861077" y="2220958"/>
            <a:ext cx="815793" cy="815793"/>
          </a:xfrm>
          <a:prstGeom prst="rect">
            <a:avLst/>
          </a:prstGeom>
        </p:spPr>
      </p:pic>
      <p:pic>
        <p:nvPicPr>
          <p:cNvPr id="30" name="Gráfico 29" descr="Lista de verificação">
            <a:extLst>
              <a:ext uri="{FF2B5EF4-FFF2-40B4-BE49-F238E27FC236}">
                <a16:creationId xmlns:a16="http://schemas.microsoft.com/office/drawing/2014/main" xmlns="" id="{E7C79DEC-8CDF-4B59-A71B-FCBB9AD3CA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9477423" y="2153993"/>
            <a:ext cx="914400" cy="914400"/>
          </a:xfrm>
          <a:prstGeom prst="rect">
            <a:avLst/>
          </a:prstGeom>
        </p:spPr>
      </p:pic>
      <p:sp>
        <p:nvSpPr>
          <p:cNvPr id="37" name="Retângulo 36">
            <a:extLst>
              <a:ext uri="{FF2B5EF4-FFF2-40B4-BE49-F238E27FC236}">
                <a16:creationId xmlns:a16="http://schemas.microsoft.com/office/drawing/2014/main" xmlns="" id="{45964D52-C08F-41CA-B89B-61FE48348815}"/>
              </a:ext>
            </a:extLst>
          </p:cNvPr>
          <p:cNvSpPr/>
          <p:nvPr/>
        </p:nvSpPr>
        <p:spPr>
          <a:xfrm>
            <a:off x="689687" y="4016275"/>
            <a:ext cx="2520000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xmlns="" id="{15F88FAF-CA1E-43A7-A7F0-1CB404BA2931}"/>
              </a:ext>
            </a:extLst>
          </p:cNvPr>
          <p:cNvSpPr/>
          <p:nvPr/>
        </p:nvSpPr>
        <p:spPr>
          <a:xfrm>
            <a:off x="972402" y="5273944"/>
            <a:ext cx="17243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Atendimento ao Cidadão </a:t>
            </a:r>
          </a:p>
        </p:txBody>
      </p:sp>
      <p:grpSp>
        <p:nvGrpSpPr>
          <p:cNvPr id="45" name="Agrupar 44">
            <a:extLst>
              <a:ext uri="{FF2B5EF4-FFF2-40B4-BE49-F238E27FC236}">
                <a16:creationId xmlns:a16="http://schemas.microsoft.com/office/drawing/2014/main" xmlns="" id="{845D32AF-FFEF-4239-B40C-28172140D667}"/>
              </a:ext>
            </a:extLst>
          </p:cNvPr>
          <p:cNvGrpSpPr/>
          <p:nvPr/>
        </p:nvGrpSpPr>
        <p:grpSpPr>
          <a:xfrm>
            <a:off x="1391577" y="4309442"/>
            <a:ext cx="915987" cy="946453"/>
            <a:chOff x="4953964" y="4378504"/>
            <a:chExt cx="915987" cy="946453"/>
          </a:xfrm>
        </p:grpSpPr>
        <p:pic>
          <p:nvPicPr>
            <p:cNvPr id="41" name="Gráfico 40" descr="Edifício">
              <a:extLst>
                <a:ext uri="{FF2B5EF4-FFF2-40B4-BE49-F238E27FC236}">
                  <a16:creationId xmlns:a16="http://schemas.microsoft.com/office/drawing/2014/main" xmlns="" id="{B1D132EA-1531-40A0-B65C-F19FA756E14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p:blipFill>
          <p:spPr>
            <a:xfrm>
              <a:off x="4953964" y="4378504"/>
              <a:ext cx="914400" cy="914400"/>
            </a:xfrm>
            <a:prstGeom prst="rect">
              <a:avLst/>
            </a:prstGeom>
          </p:spPr>
        </p:pic>
        <p:sp>
          <p:nvSpPr>
            <p:cNvPr id="42" name="Elipse 41">
              <a:extLst>
                <a:ext uri="{FF2B5EF4-FFF2-40B4-BE49-F238E27FC236}">
                  <a16:creationId xmlns:a16="http://schemas.microsoft.com/office/drawing/2014/main" xmlns="" id="{0368CCA2-BA35-4A5E-AF36-CB45155E5258}"/>
                </a:ext>
              </a:extLst>
            </p:cNvPr>
            <p:cNvSpPr/>
            <p:nvPr/>
          </p:nvSpPr>
          <p:spPr>
            <a:xfrm>
              <a:off x="5380698" y="4835704"/>
              <a:ext cx="489253" cy="48925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pic>
          <p:nvPicPr>
            <p:cNvPr id="44" name="Gráfico 43" descr="Folha">
              <a:extLst>
                <a:ext uri="{FF2B5EF4-FFF2-40B4-BE49-F238E27FC236}">
                  <a16:creationId xmlns:a16="http://schemas.microsoft.com/office/drawing/2014/main" xmlns="" id="{1D10DF6E-101F-4165-987F-312A79BCC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p:blipFill>
          <p:spPr>
            <a:xfrm>
              <a:off x="5427324" y="4912931"/>
              <a:ext cx="396000" cy="396000"/>
            </a:xfrm>
            <a:prstGeom prst="rect">
              <a:avLst/>
            </a:prstGeom>
          </p:spPr>
        </p:pic>
      </p:grpSp>
      <p:sp>
        <p:nvSpPr>
          <p:cNvPr id="46" name="Retângulo 45">
            <a:extLst>
              <a:ext uri="{FF2B5EF4-FFF2-40B4-BE49-F238E27FC236}">
                <a16:creationId xmlns:a16="http://schemas.microsoft.com/office/drawing/2014/main" xmlns="" id="{5F90AAAC-5878-487A-A224-7F50E7F95EBA}"/>
              </a:ext>
            </a:extLst>
          </p:cNvPr>
          <p:cNvSpPr/>
          <p:nvPr/>
        </p:nvSpPr>
        <p:spPr>
          <a:xfrm>
            <a:off x="3351332" y="4030054"/>
            <a:ext cx="2520000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7" name="Retângulo 46">
            <a:extLst>
              <a:ext uri="{FF2B5EF4-FFF2-40B4-BE49-F238E27FC236}">
                <a16:creationId xmlns:a16="http://schemas.microsoft.com/office/drawing/2014/main" xmlns="" id="{EF0A6280-2636-4309-AE82-168B5D96008A}"/>
              </a:ext>
            </a:extLst>
          </p:cNvPr>
          <p:cNvSpPr/>
          <p:nvPr/>
        </p:nvSpPr>
        <p:spPr>
          <a:xfrm>
            <a:off x="6012977" y="4044983"/>
            <a:ext cx="2520000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xmlns="" id="{9CE6ACB6-C513-421C-A90D-869505253422}"/>
              </a:ext>
            </a:extLst>
          </p:cNvPr>
          <p:cNvSpPr/>
          <p:nvPr/>
        </p:nvSpPr>
        <p:spPr>
          <a:xfrm>
            <a:off x="8674623" y="4030054"/>
            <a:ext cx="2520000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0" name="Retângulo 49">
            <a:extLst>
              <a:ext uri="{FF2B5EF4-FFF2-40B4-BE49-F238E27FC236}">
                <a16:creationId xmlns:a16="http://schemas.microsoft.com/office/drawing/2014/main" xmlns="" id="{0805BF62-2080-46B0-8FBF-55C5D4F6E393}"/>
              </a:ext>
            </a:extLst>
          </p:cNvPr>
          <p:cNvSpPr/>
          <p:nvPr/>
        </p:nvSpPr>
        <p:spPr>
          <a:xfrm>
            <a:off x="0" y="6381328"/>
            <a:ext cx="12192000" cy="496372"/>
          </a:xfrm>
          <a:prstGeom prst="rect">
            <a:avLst/>
          </a:prstGeom>
          <a:solidFill>
            <a:srgbClr val="354B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1" name="Retângulo 50">
            <a:extLst>
              <a:ext uri="{FF2B5EF4-FFF2-40B4-BE49-F238E27FC236}">
                <a16:creationId xmlns:a16="http://schemas.microsoft.com/office/drawing/2014/main" xmlns="" id="{5709FC75-CDFE-4E85-81FF-1F5CE2C0A90F}"/>
              </a:ext>
            </a:extLst>
          </p:cNvPr>
          <p:cNvSpPr/>
          <p:nvPr/>
        </p:nvSpPr>
        <p:spPr>
          <a:xfrm>
            <a:off x="3790647" y="5273088"/>
            <a:ext cx="17094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Bem Estar Animal </a:t>
            </a:r>
          </a:p>
        </p:txBody>
      </p:sp>
      <p:pic>
        <p:nvPicPr>
          <p:cNvPr id="57" name="Gráfico 56" descr="Pegadas de pata">
            <a:extLst>
              <a:ext uri="{FF2B5EF4-FFF2-40B4-BE49-F238E27FC236}">
                <a16:creationId xmlns:a16="http://schemas.microsoft.com/office/drawing/2014/main" xmlns="" id="{339D839E-1E84-4BB3-A118-8F3958AB5ABD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4171206" y="4341121"/>
            <a:ext cx="914400" cy="914400"/>
          </a:xfrm>
          <a:prstGeom prst="rect">
            <a:avLst/>
          </a:prstGeom>
        </p:spPr>
      </p:pic>
      <p:sp>
        <p:nvSpPr>
          <p:cNvPr id="58" name="Retângulo 57">
            <a:extLst>
              <a:ext uri="{FF2B5EF4-FFF2-40B4-BE49-F238E27FC236}">
                <a16:creationId xmlns:a16="http://schemas.microsoft.com/office/drawing/2014/main" xmlns="" id="{4EE7F247-9587-41F5-9B89-5B3D9F6FF52B}"/>
              </a:ext>
            </a:extLst>
          </p:cNvPr>
          <p:cNvSpPr/>
          <p:nvPr/>
        </p:nvSpPr>
        <p:spPr>
          <a:xfrm>
            <a:off x="6202561" y="5300561"/>
            <a:ext cx="21602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Parques, Praças e Rearborização Pública</a:t>
            </a:r>
          </a:p>
        </p:txBody>
      </p:sp>
      <p:sp>
        <p:nvSpPr>
          <p:cNvPr id="59" name="Retângulo 58">
            <a:extLst>
              <a:ext uri="{FF2B5EF4-FFF2-40B4-BE49-F238E27FC236}">
                <a16:creationId xmlns:a16="http://schemas.microsoft.com/office/drawing/2014/main" xmlns="" id="{63BE0BF7-28F1-4D3B-9C78-174C6D3E51DE}"/>
              </a:ext>
            </a:extLst>
          </p:cNvPr>
          <p:cNvSpPr/>
          <p:nvPr/>
        </p:nvSpPr>
        <p:spPr>
          <a:xfrm>
            <a:off x="677501" y="1254117"/>
            <a:ext cx="10517122" cy="3880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Gabinete da SAMA </a:t>
            </a:r>
          </a:p>
        </p:txBody>
      </p:sp>
      <p:pic>
        <p:nvPicPr>
          <p:cNvPr id="62" name="Gráfico 61" descr="Árvore de folhas secas">
            <a:extLst>
              <a:ext uri="{FF2B5EF4-FFF2-40B4-BE49-F238E27FC236}">
                <a16:creationId xmlns:a16="http://schemas.microsoft.com/office/drawing/2014/main" xmlns="" id="{22CCE082-CE25-4901-BCA8-5690D1EFB637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6880753" y="4332190"/>
            <a:ext cx="923331" cy="923331"/>
          </a:xfrm>
          <a:prstGeom prst="rect">
            <a:avLst/>
          </a:prstGeom>
        </p:spPr>
      </p:pic>
      <p:sp>
        <p:nvSpPr>
          <p:cNvPr id="63" name="Retângulo 62">
            <a:extLst>
              <a:ext uri="{FF2B5EF4-FFF2-40B4-BE49-F238E27FC236}">
                <a16:creationId xmlns:a16="http://schemas.microsoft.com/office/drawing/2014/main" xmlns="" id="{1B28BF6C-BA67-44F8-8315-AE04C24ADDDA}"/>
              </a:ext>
            </a:extLst>
          </p:cNvPr>
          <p:cNvSpPr/>
          <p:nvPr/>
        </p:nvSpPr>
        <p:spPr>
          <a:xfrm>
            <a:off x="8898337" y="5298402"/>
            <a:ext cx="2382239" cy="658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Desenvolvimento Rural</a:t>
            </a:r>
          </a:p>
        </p:txBody>
      </p:sp>
      <p:pic>
        <p:nvPicPr>
          <p:cNvPr id="65" name="Gráfico 64" descr="Trator">
            <a:extLst>
              <a:ext uri="{FF2B5EF4-FFF2-40B4-BE49-F238E27FC236}">
                <a16:creationId xmlns:a16="http://schemas.microsoft.com/office/drawing/2014/main" xmlns="" id="{236631FA-1F3C-4E26-B845-86A292276664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9494855" y="4311756"/>
            <a:ext cx="1158702" cy="1158702"/>
          </a:xfrm>
          <a:prstGeom prst="rect">
            <a:avLst/>
          </a:prstGeom>
        </p:spPr>
      </p:pic>
      <p:sp>
        <p:nvSpPr>
          <p:cNvPr id="38" name="CaixaDeTexto 37">
            <a:extLst>
              <a:ext uri="{FF2B5EF4-FFF2-40B4-BE49-F238E27FC236}">
                <a16:creationId xmlns:a16="http://schemas.microsoft.com/office/drawing/2014/main" xmlns="" id="{3ECFB3C7-445F-4423-B2E3-CDA2C3985ABF}"/>
              </a:ext>
            </a:extLst>
          </p:cNvPr>
          <p:cNvSpPr txBox="1"/>
          <p:nvPr/>
        </p:nvSpPr>
        <p:spPr>
          <a:xfrm>
            <a:off x="335360" y="404664"/>
            <a:ext cx="504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Apresentação da SAMA</a:t>
            </a:r>
          </a:p>
        </p:txBody>
      </p:sp>
    </p:spTree>
    <p:extLst>
      <p:ext uri="{BB962C8B-B14F-4D97-AF65-F5344CB8AC3E}">
        <p14:creationId xmlns:p14="http://schemas.microsoft.com/office/powerpoint/2010/main" val="3765951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444044C9-C766-4D99-B4BD-448AEB68675D}"/>
              </a:ext>
            </a:extLst>
          </p:cNvPr>
          <p:cNvSpPr/>
          <p:nvPr/>
        </p:nvSpPr>
        <p:spPr>
          <a:xfrm>
            <a:off x="-372380" y="1993854"/>
            <a:ext cx="12936760" cy="259819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B388F9A5-40B5-48FD-9585-779ED0D742A4}"/>
              </a:ext>
            </a:extLst>
          </p:cNvPr>
          <p:cNvSpPr/>
          <p:nvPr/>
        </p:nvSpPr>
        <p:spPr>
          <a:xfrm>
            <a:off x="4462797" y="2833373"/>
            <a:ext cx="55605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b="1" dirty="0">
                <a:solidFill>
                  <a:srgbClr val="354B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Diagnóstico</a:t>
            </a:r>
            <a:r>
              <a:rPr lang="pt-BR" sz="4000" b="1" dirty="0">
                <a:solidFill>
                  <a:srgbClr val="354B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xmlns="" id="{FAD2E226-34AF-4623-961B-4611A9CB4C6F}"/>
              </a:ext>
            </a:extLst>
          </p:cNvPr>
          <p:cNvSpPr/>
          <p:nvPr/>
        </p:nvSpPr>
        <p:spPr>
          <a:xfrm>
            <a:off x="929688" y="1628798"/>
            <a:ext cx="3328301" cy="332830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076" name="Picture 4" descr="Resultado de imagem para diagnÃ³stico png">
            <a:extLst>
              <a:ext uri="{FF2B5EF4-FFF2-40B4-BE49-F238E27FC236}">
                <a16:creationId xmlns:a16="http://schemas.microsoft.com/office/drawing/2014/main" xmlns="" id="{8A2AB064-EA96-4D24-B30E-FAFD7C4AA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480" y="2660736"/>
            <a:ext cx="2458445" cy="1536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531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3287688" y="1988841"/>
            <a:ext cx="71287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Colocar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dashbord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apresentado ao prefeito 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520" y="541040"/>
            <a:ext cx="8843508" cy="6266446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B1D828A0-2B0B-4C7E-BE05-7BC7DB586B1A}"/>
              </a:ext>
            </a:extLst>
          </p:cNvPr>
          <p:cNvSpPr txBox="1"/>
          <p:nvPr/>
        </p:nvSpPr>
        <p:spPr>
          <a:xfrm>
            <a:off x="119336" y="62488"/>
            <a:ext cx="504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Diagnóstico – A3 </a:t>
            </a:r>
          </a:p>
        </p:txBody>
      </p:sp>
    </p:spTree>
    <p:extLst>
      <p:ext uri="{BB962C8B-B14F-4D97-AF65-F5344CB8AC3E}">
        <p14:creationId xmlns:p14="http://schemas.microsoft.com/office/powerpoint/2010/main" val="11181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594E2B57-689D-4FC6-B7A8-D9C6949EDBB4}"/>
              </a:ext>
            </a:extLst>
          </p:cNvPr>
          <p:cNvSpPr/>
          <p:nvPr/>
        </p:nvSpPr>
        <p:spPr>
          <a:xfrm>
            <a:off x="-372380" y="1993854"/>
            <a:ext cx="12936760" cy="259819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5A370F4A-2534-4030-B1A4-FF78744C25E6}"/>
              </a:ext>
            </a:extLst>
          </p:cNvPr>
          <p:cNvSpPr/>
          <p:nvPr/>
        </p:nvSpPr>
        <p:spPr>
          <a:xfrm>
            <a:off x="4439816" y="2877449"/>
            <a:ext cx="76098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b="1" dirty="0">
                <a:solidFill>
                  <a:srgbClr val="354B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Novo modelo de Gestão </a:t>
            </a: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xmlns="" id="{D9A086CC-645F-4571-B297-07464FD08BFE}"/>
              </a:ext>
            </a:extLst>
          </p:cNvPr>
          <p:cNvSpPr/>
          <p:nvPr/>
        </p:nvSpPr>
        <p:spPr>
          <a:xfrm>
            <a:off x="929688" y="1628798"/>
            <a:ext cx="3328301" cy="332830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098" name="Picture 2" descr="Resultado de imagem para gestÃ£o png">
            <a:extLst>
              <a:ext uri="{FF2B5EF4-FFF2-40B4-BE49-F238E27FC236}">
                <a16:creationId xmlns:a16="http://schemas.microsoft.com/office/drawing/2014/main" xmlns="" id="{97D6F8A7-5128-4794-AACD-893016365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488" y="2432673"/>
            <a:ext cx="1611190" cy="1992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198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xmlns="" id="{F4BB22F3-984B-43D6-938C-2586B83B57FA}"/>
              </a:ext>
            </a:extLst>
          </p:cNvPr>
          <p:cNvSpPr/>
          <p:nvPr/>
        </p:nvSpPr>
        <p:spPr>
          <a:xfrm>
            <a:off x="2065642" y="5187518"/>
            <a:ext cx="8064896" cy="4405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Governança Pública e Ambiental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xmlns="" id="{D678A2CA-2B58-4AED-BDCE-1BE86590534A}"/>
              </a:ext>
            </a:extLst>
          </p:cNvPr>
          <p:cNvSpPr/>
          <p:nvPr/>
        </p:nvSpPr>
        <p:spPr>
          <a:xfrm>
            <a:off x="2063552" y="1844824"/>
            <a:ext cx="8064896" cy="4405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Gestão do Conhecimento </a:t>
            </a:r>
          </a:p>
        </p:txBody>
      </p: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xmlns="" id="{51782160-1E6A-4523-93D2-F345E710EA3B}"/>
              </a:ext>
            </a:extLst>
          </p:cNvPr>
          <p:cNvCxnSpPr>
            <a:cxnSpLocks/>
          </p:cNvCxnSpPr>
          <p:nvPr/>
        </p:nvCxnSpPr>
        <p:spPr>
          <a:xfrm>
            <a:off x="4871864" y="2852936"/>
            <a:ext cx="0" cy="1944216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xmlns="" id="{4C541A6F-E3DF-4A2B-97DB-7B0C8E492C5F}"/>
              </a:ext>
            </a:extLst>
          </p:cNvPr>
          <p:cNvCxnSpPr>
            <a:cxnSpLocks/>
          </p:cNvCxnSpPr>
          <p:nvPr/>
        </p:nvCxnSpPr>
        <p:spPr>
          <a:xfrm>
            <a:off x="7608168" y="2852936"/>
            <a:ext cx="0" cy="1944216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tângulo 21">
            <a:extLst>
              <a:ext uri="{FF2B5EF4-FFF2-40B4-BE49-F238E27FC236}">
                <a16:creationId xmlns:a16="http://schemas.microsoft.com/office/drawing/2014/main" xmlns="" id="{029AFB41-281A-4A79-910A-51C4F2FD6D50}"/>
              </a:ext>
            </a:extLst>
          </p:cNvPr>
          <p:cNvSpPr/>
          <p:nvPr/>
        </p:nvSpPr>
        <p:spPr>
          <a:xfrm>
            <a:off x="2567608" y="2619193"/>
            <a:ext cx="1871193" cy="7901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Gestão por Processos 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xmlns="" id="{66BA6625-6CD3-4019-B514-0DCA05138C7E}"/>
              </a:ext>
            </a:extLst>
          </p:cNvPr>
          <p:cNvSpPr/>
          <p:nvPr/>
        </p:nvSpPr>
        <p:spPr>
          <a:xfrm>
            <a:off x="5303912" y="2619193"/>
            <a:ext cx="1901898" cy="8032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Geração de Valor ao Cidadão 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xmlns="" id="{B941DD38-9E4A-452E-A8E5-678F3FD06C60}"/>
              </a:ext>
            </a:extLst>
          </p:cNvPr>
          <p:cNvSpPr/>
          <p:nvPr/>
        </p:nvSpPr>
        <p:spPr>
          <a:xfrm>
            <a:off x="7968208" y="2619193"/>
            <a:ext cx="1892782" cy="7901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Revisão da Legislação 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xmlns="" id="{E01B8892-6871-4CA1-B810-A98302D83A05}"/>
              </a:ext>
            </a:extLst>
          </p:cNvPr>
          <p:cNvSpPr txBox="1"/>
          <p:nvPr/>
        </p:nvSpPr>
        <p:spPr>
          <a:xfrm>
            <a:off x="2454457" y="3441587"/>
            <a:ext cx="20573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Gestão das rotinas de </a:t>
            </a:r>
            <a:r>
              <a:rPr lang="pt-BR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trabalho, 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orientada por processos interdisciplinares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xmlns="" id="{B2946C09-5984-4CCE-8518-45E8964B528F}"/>
              </a:ext>
            </a:extLst>
          </p:cNvPr>
          <p:cNvSpPr txBox="1"/>
          <p:nvPr/>
        </p:nvSpPr>
        <p:spPr>
          <a:xfrm>
            <a:off x="7888779" y="3559760"/>
            <a:ext cx="20516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Atualização de Leis, Decretos, Instruções Normativas e Portarias 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xmlns="" id="{D6FE769D-C68E-42A1-9486-C40AC75D2739}"/>
              </a:ext>
            </a:extLst>
          </p:cNvPr>
          <p:cNvSpPr txBox="1"/>
          <p:nvPr/>
        </p:nvSpPr>
        <p:spPr>
          <a:xfrm>
            <a:off x="5174747" y="3555887"/>
            <a:ext cx="22322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Celeridade, regras claras e objetivas, uniformidade em posicionamento técnico. 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xmlns="" id="{AF064E6A-ACB7-4988-9BE8-003EDD00D47B}"/>
              </a:ext>
            </a:extLst>
          </p:cNvPr>
          <p:cNvSpPr/>
          <p:nvPr/>
        </p:nvSpPr>
        <p:spPr>
          <a:xfrm>
            <a:off x="263352" y="361873"/>
            <a:ext cx="4464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Novo modelo de Gestão 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xmlns="" id="{8D7EDDC5-C40A-44CE-B71F-3E868642DC10}"/>
              </a:ext>
            </a:extLst>
          </p:cNvPr>
          <p:cNvSpPr/>
          <p:nvPr/>
        </p:nvSpPr>
        <p:spPr>
          <a:xfrm>
            <a:off x="650632" y="1115452"/>
            <a:ext cx="20954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Pilares de atuação</a:t>
            </a:r>
            <a:endParaRPr lang="pt-BR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73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7CD191C2-B097-4222-801C-AC1637DB7277}"/>
              </a:ext>
            </a:extLst>
          </p:cNvPr>
          <p:cNvSpPr/>
          <p:nvPr/>
        </p:nvSpPr>
        <p:spPr>
          <a:xfrm>
            <a:off x="1271464" y="1249811"/>
            <a:ext cx="9721080" cy="6480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riângulo isósceles 3">
            <a:extLst>
              <a:ext uri="{FF2B5EF4-FFF2-40B4-BE49-F238E27FC236}">
                <a16:creationId xmlns:a16="http://schemas.microsoft.com/office/drawing/2014/main" xmlns="" id="{AD56C991-99E2-4A68-8D7C-10276CFA2F8F}"/>
              </a:ext>
            </a:extLst>
          </p:cNvPr>
          <p:cNvSpPr/>
          <p:nvPr/>
        </p:nvSpPr>
        <p:spPr>
          <a:xfrm rot="5400000">
            <a:off x="983430" y="1327663"/>
            <a:ext cx="576064" cy="461665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xmlns="" id="{BF43525A-886D-4F18-820C-4D5CE36B7DBD}"/>
              </a:ext>
            </a:extLst>
          </p:cNvPr>
          <p:cNvSpPr/>
          <p:nvPr/>
        </p:nvSpPr>
        <p:spPr>
          <a:xfrm>
            <a:off x="1271464" y="1984310"/>
            <a:ext cx="9721080" cy="6480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F6141714-6B9D-43AB-9759-A5B223A27169}"/>
              </a:ext>
            </a:extLst>
          </p:cNvPr>
          <p:cNvSpPr/>
          <p:nvPr/>
        </p:nvSpPr>
        <p:spPr>
          <a:xfrm>
            <a:off x="1271464" y="2718809"/>
            <a:ext cx="9721080" cy="6480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xmlns="" id="{A66B7F41-482F-4FBA-A663-B5078F012A1B}"/>
              </a:ext>
            </a:extLst>
          </p:cNvPr>
          <p:cNvSpPr/>
          <p:nvPr/>
        </p:nvSpPr>
        <p:spPr>
          <a:xfrm>
            <a:off x="1271464" y="3452063"/>
            <a:ext cx="9721080" cy="6480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xmlns="" id="{EEB2B078-73C6-4AC3-B19E-65902F64C5A3}"/>
              </a:ext>
            </a:extLst>
          </p:cNvPr>
          <p:cNvSpPr/>
          <p:nvPr/>
        </p:nvSpPr>
        <p:spPr>
          <a:xfrm>
            <a:off x="1271464" y="4207914"/>
            <a:ext cx="9721080" cy="6480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xmlns="" id="{124B9353-9B3F-4092-85C5-E9DCE6E08601}"/>
              </a:ext>
            </a:extLst>
          </p:cNvPr>
          <p:cNvSpPr/>
          <p:nvPr/>
        </p:nvSpPr>
        <p:spPr>
          <a:xfrm>
            <a:off x="1271464" y="4941168"/>
            <a:ext cx="9721080" cy="6480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xmlns="" id="{1B0080B1-4846-4AC2-9C45-0F31748B52B4}"/>
              </a:ext>
            </a:extLst>
          </p:cNvPr>
          <p:cNvSpPr txBox="1"/>
          <p:nvPr/>
        </p:nvSpPr>
        <p:spPr>
          <a:xfrm>
            <a:off x="1715598" y="1059576"/>
            <a:ext cx="9276946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ts val="600"/>
              </a:spcBef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Nomeação de 12 novos gestores nos primeiros 60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dias: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25% do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equipe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gestão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xmlns="" id="{F5F50482-BC3A-465E-BD05-088A4309E93C}"/>
              </a:ext>
            </a:extLst>
          </p:cNvPr>
          <p:cNvSpPr/>
          <p:nvPr/>
        </p:nvSpPr>
        <p:spPr>
          <a:xfrm>
            <a:off x="283241" y="148659"/>
            <a:ext cx="44644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Novo modelo de Gestão 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D7EDDC5-C40A-44CE-B71F-3E868642DC10}"/>
              </a:ext>
            </a:extLst>
          </p:cNvPr>
          <p:cNvSpPr/>
          <p:nvPr/>
        </p:nvSpPr>
        <p:spPr>
          <a:xfrm>
            <a:off x="695400" y="772700"/>
            <a:ext cx="34291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Principais ações já executadas</a:t>
            </a:r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5" name="Triângulo isósceles 14">
            <a:extLst>
              <a:ext uri="{FF2B5EF4-FFF2-40B4-BE49-F238E27FC236}">
                <a16:creationId xmlns:a16="http://schemas.microsoft.com/office/drawing/2014/main" xmlns="" id="{C2B54325-230E-409C-9ED3-D26CAF9660DB}"/>
              </a:ext>
            </a:extLst>
          </p:cNvPr>
          <p:cNvSpPr/>
          <p:nvPr/>
        </p:nvSpPr>
        <p:spPr>
          <a:xfrm rot="5400000">
            <a:off x="991605" y="2059512"/>
            <a:ext cx="576064" cy="461665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6" name="Triângulo isósceles 15">
            <a:extLst>
              <a:ext uri="{FF2B5EF4-FFF2-40B4-BE49-F238E27FC236}">
                <a16:creationId xmlns:a16="http://schemas.microsoft.com/office/drawing/2014/main" xmlns="" id="{916F64F6-EE4C-4CFA-B339-31BC030BE5B2}"/>
              </a:ext>
            </a:extLst>
          </p:cNvPr>
          <p:cNvSpPr/>
          <p:nvPr/>
        </p:nvSpPr>
        <p:spPr>
          <a:xfrm rot="5400000">
            <a:off x="991605" y="2789146"/>
            <a:ext cx="576064" cy="461665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7" name="Triângulo isósceles 16">
            <a:extLst>
              <a:ext uri="{FF2B5EF4-FFF2-40B4-BE49-F238E27FC236}">
                <a16:creationId xmlns:a16="http://schemas.microsoft.com/office/drawing/2014/main" xmlns="" id="{F64373E2-24D6-448B-AAD0-CEF5DD414BA1}"/>
              </a:ext>
            </a:extLst>
          </p:cNvPr>
          <p:cNvSpPr/>
          <p:nvPr/>
        </p:nvSpPr>
        <p:spPr>
          <a:xfrm rot="5400000">
            <a:off x="983431" y="3545267"/>
            <a:ext cx="576064" cy="461665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8" name="Triângulo isósceles 17">
            <a:extLst>
              <a:ext uri="{FF2B5EF4-FFF2-40B4-BE49-F238E27FC236}">
                <a16:creationId xmlns:a16="http://schemas.microsoft.com/office/drawing/2014/main" xmlns="" id="{5A7C169E-B438-4A28-9601-1C6A400E4073}"/>
              </a:ext>
            </a:extLst>
          </p:cNvPr>
          <p:cNvSpPr/>
          <p:nvPr/>
        </p:nvSpPr>
        <p:spPr>
          <a:xfrm rot="5400000">
            <a:off x="978177" y="4301118"/>
            <a:ext cx="576064" cy="461665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9" name="Triângulo isósceles 18">
            <a:extLst>
              <a:ext uri="{FF2B5EF4-FFF2-40B4-BE49-F238E27FC236}">
                <a16:creationId xmlns:a16="http://schemas.microsoft.com/office/drawing/2014/main" xmlns="" id="{3EF2F50B-3F8A-4386-BB8C-312C4F553307}"/>
              </a:ext>
            </a:extLst>
          </p:cNvPr>
          <p:cNvSpPr/>
          <p:nvPr/>
        </p:nvSpPr>
        <p:spPr>
          <a:xfrm rot="5400000">
            <a:off x="978176" y="5034372"/>
            <a:ext cx="576064" cy="461665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CEF31435-3994-4650-9899-ACABEA2665B0}"/>
              </a:ext>
            </a:extLst>
          </p:cNvPr>
          <p:cNvSpPr/>
          <p:nvPr/>
        </p:nvSpPr>
        <p:spPr>
          <a:xfrm>
            <a:off x="1699737" y="508053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1">
              <a:spcBef>
                <a:spcPts val="600"/>
              </a:spcBef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Criação do Fluxo de caixa do FMMA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FF7D6531-8928-46F0-9963-E50F686AC47E}"/>
              </a:ext>
            </a:extLst>
          </p:cNvPr>
          <p:cNvSpPr/>
          <p:nvPr/>
        </p:nvSpPr>
        <p:spPr>
          <a:xfrm>
            <a:off x="1715598" y="2110922"/>
            <a:ext cx="80528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ts val="600"/>
              </a:spcBef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Novo horário de atendimento ao cidadão: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8h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às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18h 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xmlns="" id="{EA1334B3-087B-4FF7-8A59-C9FAFF84B806}"/>
              </a:ext>
            </a:extLst>
          </p:cNvPr>
          <p:cNvSpPr/>
          <p:nvPr/>
        </p:nvSpPr>
        <p:spPr>
          <a:xfrm>
            <a:off x="1710486" y="2835312"/>
            <a:ext cx="65755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ts val="600"/>
              </a:spcBef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Novo horário de trabalho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da equipe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de gestão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8h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às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18h 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xmlns="" id="{0BFF80B3-FBF4-4ECD-AF84-A59D28D2D549}"/>
              </a:ext>
            </a:extLst>
          </p:cNvPr>
          <p:cNvSpPr/>
          <p:nvPr/>
        </p:nvSpPr>
        <p:spPr>
          <a:xfrm>
            <a:off x="1710486" y="3591433"/>
            <a:ext cx="43909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>
              <a:spcBef>
                <a:spcPts val="600"/>
              </a:spcBef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3 Reformas administrativas internas.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xmlns="" id="{AA4DFFB3-21DB-4BA3-8290-3C3416074F5F}"/>
              </a:ext>
            </a:extLst>
          </p:cNvPr>
          <p:cNvSpPr/>
          <p:nvPr/>
        </p:nvSpPr>
        <p:spPr>
          <a:xfrm>
            <a:off x="1751120" y="4347284"/>
            <a:ext cx="9241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ts val="600"/>
              </a:spcBef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Força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tarefa nos processos da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Portaria 127: (250 processos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finalizados em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40 dias)</a:t>
            </a:r>
          </a:p>
        </p:txBody>
      </p:sp>
    </p:spTree>
    <p:extLst>
      <p:ext uri="{BB962C8B-B14F-4D97-AF65-F5344CB8AC3E}">
        <p14:creationId xmlns:p14="http://schemas.microsoft.com/office/powerpoint/2010/main" val="143691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444044C9-C766-4D99-B4BD-448AEB68675D}"/>
              </a:ext>
            </a:extLst>
          </p:cNvPr>
          <p:cNvSpPr/>
          <p:nvPr/>
        </p:nvSpPr>
        <p:spPr>
          <a:xfrm>
            <a:off x="-372380" y="1993854"/>
            <a:ext cx="12936760" cy="259819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B388F9A5-40B5-48FD-9585-779ED0D742A4}"/>
              </a:ext>
            </a:extLst>
          </p:cNvPr>
          <p:cNvSpPr/>
          <p:nvPr/>
        </p:nvSpPr>
        <p:spPr>
          <a:xfrm>
            <a:off x="4462797" y="2508118"/>
            <a:ext cx="772920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b="1" dirty="0">
                <a:solidFill>
                  <a:srgbClr val="3349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Requalificação do Licenciamento Ambiental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xmlns="" id="{FAD2E226-34AF-4623-961B-4611A9CB4C6F}"/>
              </a:ext>
            </a:extLst>
          </p:cNvPr>
          <p:cNvSpPr/>
          <p:nvPr/>
        </p:nvSpPr>
        <p:spPr>
          <a:xfrm>
            <a:off x="929688" y="1628798"/>
            <a:ext cx="3328301" cy="332830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alphaModFix/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1240458" y="1883471"/>
            <a:ext cx="2818953" cy="28189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467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ângulo 25">
            <a:extLst>
              <a:ext uri="{FF2B5EF4-FFF2-40B4-BE49-F238E27FC236}">
                <a16:creationId xmlns:a16="http://schemas.microsoft.com/office/drawing/2014/main" xmlns="" id="{074A7280-360F-487C-8EB7-250DC2CD8C2F}"/>
              </a:ext>
            </a:extLst>
          </p:cNvPr>
          <p:cNvSpPr/>
          <p:nvPr/>
        </p:nvSpPr>
        <p:spPr>
          <a:xfrm>
            <a:off x="2703498" y="3081841"/>
            <a:ext cx="2160000" cy="22913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xmlns="" id="{7B3E325A-F83D-4984-8EC4-232B55F9FD7C}"/>
              </a:ext>
            </a:extLst>
          </p:cNvPr>
          <p:cNvSpPr/>
          <p:nvPr/>
        </p:nvSpPr>
        <p:spPr>
          <a:xfrm>
            <a:off x="389189" y="3081842"/>
            <a:ext cx="2160000" cy="22913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52A64399-7A47-4A2B-9B92-42D6E279BB89}"/>
              </a:ext>
            </a:extLst>
          </p:cNvPr>
          <p:cNvSpPr/>
          <p:nvPr/>
        </p:nvSpPr>
        <p:spPr>
          <a:xfrm>
            <a:off x="400321" y="1999377"/>
            <a:ext cx="2160000" cy="10152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E7C3B3A9-36F3-4344-B5FF-091A9432F1B7}"/>
              </a:ext>
            </a:extLst>
          </p:cNvPr>
          <p:cNvSpPr/>
          <p:nvPr/>
        </p:nvSpPr>
        <p:spPr>
          <a:xfrm>
            <a:off x="191344" y="213362"/>
            <a:ext cx="66967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Requalificação do Licenciamento Ambiental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D08A1801-44FF-45B3-8C24-6FADCA05C76D}"/>
              </a:ext>
            </a:extLst>
          </p:cNvPr>
          <p:cNvSpPr txBox="1"/>
          <p:nvPr/>
        </p:nvSpPr>
        <p:spPr>
          <a:xfrm>
            <a:off x="335196" y="3407603"/>
            <a:ext cx="229139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Aumentar profissionais  em número e </a:t>
            </a:r>
            <a:r>
              <a:rPr lang="pt-BR" i="1" dirty="0" smtClean="0">
                <a:latin typeface="Arial" panose="020B0604020202020204" pitchFamily="34" charset="0"/>
                <a:cs typeface="Arial" panose="020B0604020202020204" pitchFamily="34" charset="0"/>
              </a:rPr>
              <a:t>expertise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desenvolver novas lideranças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xmlns="" id="{59621AC5-E41A-409E-AC01-8429F57CFE24}"/>
              </a:ext>
            </a:extLst>
          </p:cNvPr>
          <p:cNvSpPr txBox="1"/>
          <p:nvPr/>
        </p:nvSpPr>
        <p:spPr>
          <a:xfrm>
            <a:off x="2741624" y="3411120"/>
            <a:ext cx="21025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Requalificar 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processos e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eliminar </a:t>
            </a:r>
            <a:r>
              <a:rPr lang="pt-BR" i="1" dirty="0" err="1">
                <a:latin typeface="Arial" panose="020B0604020202020204" pitchFamily="34" charset="0"/>
                <a:cs typeface="Arial" panose="020B0604020202020204" pitchFamily="34" charset="0"/>
              </a:rPr>
              <a:t>handoffs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, foco em performance  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E18D6AB2-F5ED-484F-9F38-21A19F715AF5}"/>
              </a:ext>
            </a:extLst>
          </p:cNvPr>
          <p:cNvSpPr/>
          <p:nvPr/>
        </p:nvSpPr>
        <p:spPr>
          <a:xfrm>
            <a:off x="522797" y="2045332"/>
            <a:ext cx="18927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Redimensionar  </a:t>
            </a:r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equipe</a:t>
            </a:r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 técnica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e de gestão </a:t>
            </a:r>
          </a:p>
        </p:txBody>
      </p:sp>
      <p:pic>
        <p:nvPicPr>
          <p:cNvPr id="17" name="Gráfico 16" descr="Grupo de homens">
            <a:extLst>
              <a:ext uri="{FF2B5EF4-FFF2-40B4-BE49-F238E27FC236}">
                <a16:creationId xmlns:a16="http://schemas.microsoft.com/office/drawing/2014/main" xmlns="" id="{770EF3ED-A4A4-46D7-A3BF-18745759DA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11988" y="1071961"/>
            <a:ext cx="914400" cy="914400"/>
          </a:xfrm>
          <a:prstGeom prst="rect">
            <a:avLst/>
          </a:prstGeom>
        </p:spPr>
      </p:pic>
      <p:sp>
        <p:nvSpPr>
          <p:cNvPr id="18" name="Retângulo 17">
            <a:extLst>
              <a:ext uri="{FF2B5EF4-FFF2-40B4-BE49-F238E27FC236}">
                <a16:creationId xmlns:a16="http://schemas.microsoft.com/office/drawing/2014/main" xmlns="" id="{14821B79-C2F9-4F6E-82D3-A00F796B50E4}"/>
              </a:ext>
            </a:extLst>
          </p:cNvPr>
          <p:cNvSpPr/>
          <p:nvPr/>
        </p:nvSpPr>
        <p:spPr>
          <a:xfrm>
            <a:off x="2706847" y="1972452"/>
            <a:ext cx="2160000" cy="10152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xmlns="" id="{EE022B13-85A2-4C45-8A38-79D7C085D713}"/>
              </a:ext>
            </a:extLst>
          </p:cNvPr>
          <p:cNvSpPr/>
          <p:nvPr/>
        </p:nvSpPr>
        <p:spPr>
          <a:xfrm>
            <a:off x="2843932" y="2158814"/>
            <a:ext cx="17642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Revisão de processos </a:t>
            </a:r>
          </a:p>
        </p:txBody>
      </p:sp>
      <p:pic>
        <p:nvPicPr>
          <p:cNvPr id="23" name="Gráfico 22" descr="Círculos com setas">
            <a:extLst>
              <a:ext uri="{FF2B5EF4-FFF2-40B4-BE49-F238E27FC236}">
                <a16:creationId xmlns:a16="http://schemas.microsoft.com/office/drawing/2014/main" xmlns="" id="{CEF44797-C911-4861-9DCE-20408B41F0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267886" y="1047688"/>
            <a:ext cx="914400" cy="914400"/>
          </a:xfrm>
          <a:prstGeom prst="rect">
            <a:avLst/>
          </a:prstGeom>
        </p:spPr>
      </p:pic>
      <p:sp>
        <p:nvSpPr>
          <p:cNvPr id="24" name="Retângulo 23">
            <a:extLst>
              <a:ext uri="{FF2B5EF4-FFF2-40B4-BE49-F238E27FC236}">
                <a16:creationId xmlns:a16="http://schemas.microsoft.com/office/drawing/2014/main" xmlns="" id="{EC7E2509-85D6-41BF-A8AF-0EDBE68CFD07}"/>
              </a:ext>
            </a:extLst>
          </p:cNvPr>
          <p:cNvSpPr/>
          <p:nvPr/>
        </p:nvSpPr>
        <p:spPr>
          <a:xfrm>
            <a:off x="5013373" y="1969811"/>
            <a:ext cx="2160000" cy="10152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DD7C8398-B7FF-4F38-9556-1D0871A98C32}"/>
              </a:ext>
            </a:extLst>
          </p:cNvPr>
          <p:cNvSpPr/>
          <p:nvPr/>
        </p:nvSpPr>
        <p:spPr>
          <a:xfrm>
            <a:off x="5151076" y="2092898"/>
            <a:ext cx="1892782" cy="790137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Indicadores de Desempenho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xmlns="" id="{93182BB1-CCA4-45AB-BCC6-FD2C4CFDB729}"/>
              </a:ext>
            </a:extLst>
          </p:cNvPr>
          <p:cNvSpPr/>
          <p:nvPr/>
        </p:nvSpPr>
        <p:spPr>
          <a:xfrm>
            <a:off x="5013373" y="3092097"/>
            <a:ext cx="2160000" cy="22913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6169B992-3BB4-4C05-814A-F855E302371D}"/>
              </a:ext>
            </a:extLst>
          </p:cNvPr>
          <p:cNvSpPr txBox="1"/>
          <p:nvPr/>
        </p:nvSpPr>
        <p:spPr>
          <a:xfrm>
            <a:off x="5079614" y="3411120"/>
            <a:ext cx="20168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Estruturação de um painel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permita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medir o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desempenho e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a produtividade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Gráfico 28" descr="Tendência para cima">
            <a:extLst>
              <a:ext uri="{FF2B5EF4-FFF2-40B4-BE49-F238E27FC236}">
                <a16:creationId xmlns:a16="http://schemas.microsoft.com/office/drawing/2014/main" xmlns="" id="{9E190FBD-F7A5-44D8-BC99-9A6DC643580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5447747" y="1041653"/>
            <a:ext cx="914400" cy="914400"/>
          </a:xfrm>
          <a:prstGeom prst="rect">
            <a:avLst/>
          </a:prstGeom>
        </p:spPr>
      </p:pic>
      <p:sp>
        <p:nvSpPr>
          <p:cNvPr id="30" name="Retângulo 29">
            <a:extLst>
              <a:ext uri="{FF2B5EF4-FFF2-40B4-BE49-F238E27FC236}">
                <a16:creationId xmlns:a16="http://schemas.microsoft.com/office/drawing/2014/main" xmlns="" id="{F3DBFC06-C720-4880-A7DE-7625C8EDD625}"/>
              </a:ext>
            </a:extLst>
          </p:cNvPr>
          <p:cNvSpPr/>
          <p:nvPr/>
        </p:nvSpPr>
        <p:spPr>
          <a:xfrm>
            <a:off x="7319899" y="1969811"/>
            <a:ext cx="2160000" cy="10152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xmlns="" id="{D059F13A-DE3F-4037-B8EF-F96627577688}"/>
              </a:ext>
            </a:extLst>
          </p:cNvPr>
          <p:cNvSpPr/>
          <p:nvPr/>
        </p:nvSpPr>
        <p:spPr>
          <a:xfrm>
            <a:off x="7440997" y="2052957"/>
            <a:ext cx="1892782" cy="790137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Revisão dos marcos legais </a:t>
            </a: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xmlns="" id="{EBC97374-F298-4FA7-99D0-14126A998E71}"/>
              </a:ext>
            </a:extLst>
          </p:cNvPr>
          <p:cNvSpPr/>
          <p:nvPr/>
        </p:nvSpPr>
        <p:spPr>
          <a:xfrm>
            <a:off x="7319899" y="3092097"/>
            <a:ext cx="2160000" cy="22913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xmlns="" id="{F0104A51-E2AC-4D6D-AA02-CEF71514413E}"/>
              </a:ext>
            </a:extLst>
          </p:cNvPr>
          <p:cNvSpPr txBox="1"/>
          <p:nvPr/>
        </p:nvSpPr>
        <p:spPr>
          <a:xfrm>
            <a:off x="7309773" y="3293757"/>
            <a:ext cx="21787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Atualização e modernização da legislação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atual e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padronização do posicionamento técnico institucional </a:t>
            </a: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xmlns="" id="{8A8A3E6C-C546-4843-B08E-3F51461441BC}"/>
              </a:ext>
            </a:extLst>
          </p:cNvPr>
          <p:cNvSpPr/>
          <p:nvPr/>
        </p:nvSpPr>
        <p:spPr>
          <a:xfrm>
            <a:off x="9626426" y="1968717"/>
            <a:ext cx="2160000" cy="10152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xmlns="" id="{C8FC4099-71F6-4559-ACD2-B09932C04C1D}"/>
              </a:ext>
            </a:extLst>
          </p:cNvPr>
          <p:cNvSpPr/>
          <p:nvPr/>
        </p:nvSpPr>
        <p:spPr>
          <a:xfrm>
            <a:off x="9333779" y="1986361"/>
            <a:ext cx="27452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Estruturar licenciamento por autodeclaração </a:t>
            </a:r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xmlns="" id="{3559C986-103A-4F85-8F84-49BAFB9C2D1D}"/>
              </a:ext>
            </a:extLst>
          </p:cNvPr>
          <p:cNvSpPr/>
          <p:nvPr/>
        </p:nvSpPr>
        <p:spPr>
          <a:xfrm>
            <a:off x="9626425" y="3092097"/>
            <a:ext cx="2160000" cy="22913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  <p:pic>
        <p:nvPicPr>
          <p:cNvPr id="38" name="Gráfico 37" descr="Lista">
            <a:extLst>
              <a:ext uri="{FF2B5EF4-FFF2-40B4-BE49-F238E27FC236}">
                <a16:creationId xmlns:a16="http://schemas.microsoft.com/office/drawing/2014/main" xmlns="" id="{98C11829-48E2-4F9F-B8B3-062142CAB13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7807015" y="1055809"/>
            <a:ext cx="914400" cy="914400"/>
          </a:xfrm>
          <a:prstGeom prst="rect">
            <a:avLst/>
          </a:prstGeom>
        </p:spPr>
      </p:pic>
      <p:pic>
        <p:nvPicPr>
          <p:cNvPr id="42" name="Gráfico 41" descr="Lápis">
            <a:extLst>
              <a:ext uri="{FF2B5EF4-FFF2-40B4-BE49-F238E27FC236}">
                <a16:creationId xmlns:a16="http://schemas.microsoft.com/office/drawing/2014/main" xmlns="" id="{7F6C9405-05E8-4803-AA89-C2938D4B9BC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8376413" y="1287746"/>
            <a:ext cx="482829" cy="482829"/>
          </a:xfrm>
          <a:prstGeom prst="rect">
            <a:avLst/>
          </a:prstGeom>
        </p:spPr>
      </p:pic>
      <p:pic>
        <p:nvPicPr>
          <p:cNvPr id="44" name="Gráfico 43" descr="Programador">
            <a:extLst>
              <a:ext uri="{FF2B5EF4-FFF2-40B4-BE49-F238E27FC236}">
                <a16:creationId xmlns:a16="http://schemas.microsoft.com/office/drawing/2014/main" xmlns="" id="{B40A8AE9-C3D8-4588-B71E-2E6D6D26E43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10166283" y="989025"/>
            <a:ext cx="914400" cy="914400"/>
          </a:xfrm>
          <a:prstGeom prst="rect">
            <a:avLst/>
          </a:prstGeom>
        </p:spPr>
      </p:pic>
      <p:sp>
        <p:nvSpPr>
          <p:cNvPr id="45" name="Retângulo 44">
            <a:extLst>
              <a:ext uri="{FF2B5EF4-FFF2-40B4-BE49-F238E27FC236}">
                <a16:creationId xmlns:a16="http://schemas.microsoft.com/office/drawing/2014/main" xmlns="" id="{833E491E-2C0D-4B01-BF43-1D4ADB4B870C}"/>
              </a:ext>
            </a:extLst>
          </p:cNvPr>
          <p:cNvSpPr/>
          <p:nvPr/>
        </p:nvSpPr>
        <p:spPr>
          <a:xfrm>
            <a:off x="10479466" y="1631712"/>
            <a:ext cx="297053" cy="17224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Retângulo 45">
            <a:extLst>
              <a:ext uri="{FF2B5EF4-FFF2-40B4-BE49-F238E27FC236}">
                <a16:creationId xmlns:a16="http://schemas.microsoft.com/office/drawing/2014/main" xmlns="" id="{C4B6F8BA-3AB2-4251-8A8C-79C4EAA2BE9A}"/>
              </a:ext>
            </a:extLst>
          </p:cNvPr>
          <p:cNvSpPr/>
          <p:nvPr/>
        </p:nvSpPr>
        <p:spPr>
          <a:xfrm>
            <a:off x="9537996" y="3350364"/>
            <a:ext cx="224842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Ouvir entidades, técnicos, e órgãos de fiscalização. Estruturar processos de trabalho</a:t>
            </a:r>
          </a:p>
        </p:txBody>
      </p:sp>
    </p:spTree>
    <p:extLst>
      <p:ext uri="{BB962C8B-B14F-4D97-AF65-F5344CB8AC3E}">
        <p14:creationId xmlns:p14="http://schemas.microsoft.com/office/powerpoint/2010/main" val="359794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47B49675-CAFD-45E9-ADAF-F95BCBA26C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496" y="540730"/>
            <a:ext cx="9073008" cy="621562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E7C3B3A9-36F3-4344-B5FF-091A9432F1B7}"/>
              </a:ext>
            </a:extLst>
          </p:cNvPr>
          <p:cNvSpPr/>
          <p:nvPr/>
        </p:nvSpPr>
        <p:spPr>
          <a:xfrm>
            <a:off x="263352" y="44624"/>
            <a:ext cx="66967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Requalificação do Licenciamento Ambiental</a:t>
            </a:r>
          </a:p>
        </p:txBody>
      </p:sp>
    </p:spTree>
    <p:extLst>
      <p:ext uri="{BB962C8B-B14F-4D97-AF65-F5344CB8AC3E}">
        <p14:creationId xmlns:p14="http://schemas.microsoft.com/office/powerpoint/2010/main" val="427803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>
            <a:extLst>
              <a:ext uri="{FF2B5EF4-FFF2-40B4-BE49-F238E27FC236}">
                <a16:creationId xmlns:a16="http://schemas.microsoft.com/office/drawing/2014/main" xmlns="" id="{0BC43070-7942-4C06-98E6-5F2CC6148EF5}"/>
              </a:ext>
            </a:extLst>
          </p:cNvPr>
          <p:cNvSpPr/>
          <p:nvPr/>
        </p:nvSpPr>
        <p:spPr>
          <a:xfrm>
            <a:off x="1703512" y="1524465"/>
            <a:ext cx="8784976" cy="6480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xmlns="" id="{F39CB01E-04AA-4058-9672-16B145170C1D}"/>
              </a:ext>
            </a:extLst>
          </p:cNvPr>
          <p:cNvSpPr/>
          <p:nvPr/>
        </p:nvSpPr>
        <p:spPr>
          <a:xfrm>
            <a:off x="1703512" y="2258964"/>
            <a:ext cx="8784976" cy="6480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xmlns="" id="{421B2DC6-62E8-4F80-818F-E25872F0FDD5}"/>
              </a:ext>
            </a:extLst>
          </p:cNvPr>
          <p:cNvSpPr/>
          <p:nvPr/>
        </p:nvSpPr>
        <p:spPr>
          <a:xfrm>
            <a:off x="1703512" y="2993463"/>
            <a:ext cx="8784976" cy="6480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xmlns="" id="{4BFA8C59-473F-4C58-9310-73F569DB9C85}"/>
              </a:ext>
            </a:extLst>
          </p:cNvPr>
          <p:cNvSpPr/>
          <p:nvPr/>
        </p:nvSpPr>
        <p:spPr>
          <a:xfrm>
            <a:off x="1703512" y="3726717"/>
            <a:ext cx="8784976" cy="6480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xmlns="" id="{B392166F-90CF-4C93-B742-9565BFA69E8A}"/>
              </a:ext>
            </a:extLst>
          </p:cNvPr>
          <p:cNvSpPr/>
          <p:nvPr/>
        </p:nvSpPr>
        <p:spPr>
          <a:xfrm>
            <a:off x="1703512" y="4482568"/>
            <a:ext cx="8784976" cy="6480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191344" y="-102326"/>
            <a:ext cx="78488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r>
              <a:rPr lang="pt-BR" sz="24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Requalificação do Licenciamento Ambiental</a:t>
            </a:r>
          </a:p>
          <a:p>
            <a:endParaRPr lang="pt-BR" sz="24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24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riângulo isósceles 23">
            <a:extLst>
              <a:ext uri="{FF2B5EF4-FFF2-40B4-BE49-F238E27FC236}">
                <a16:creationId xmlns:a16="http://schemas.microsoft.com/office/drawing/2014/main" xmlns="" id="{5211DF9A-4195-4342-A9EE-1C5C0BB10CF2}"/>
              </a:ext>
            </a:extLst>
          </p:cNvPr>
          <p:cNvSpPr/>
          <p:nvPr/>
        </p:nvSpPr>
        <p:spPr>
          <a:xfrm rot="5400000">
            <a:off x="1415478" y="1602317"/>
            <a:ext cx="576064" cy="461665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>
              <a:solidFill>
                <a:schemeClr val="bg1"/>
              </a:solidFill>
            </a:endParaRPr>
          </a:p>
        </p:txBody>
      </p:sp>
      <p:sp>
        <p:nvSpPr>
          <p:cNvPr id="32" name="Triângulo isósceles 31">
            <a:extLst>
              <a:ext uri="{FF2B5EF4-FFF2-40B4-BE49-F238E27FC236}">
                <a16:creationId xmlns:a16="http://schemas.microsoft.com/office/drawing/2014/main" xmlns="" id="{A3925025-3852-4FAB-A99C-23F1DC790DF3}"/>
              </a:ext>
            </a:extLst>
          </p:cNvPr>
          <p:cNvSpPr/>
          <p:nvPr/>
        </p:nvSpPr>
        <p:spPr>
          <a:xfrm rot="5400000">
            <a:off x="1423653" y="2334166"/>
            <a:ext cx="576064" cy="461665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>
              <a:solidFill>
                <a:schemeClr val="bg1"/>
              </a:solidFill>
            </a:endParaRPr>
          </a:p>
        </p:txBody>
      </p:sp>
      <p:sp>
        <p:nvSpPr>
          <p:cNvPr id="33" name="Triângulo isósceles 32">
            <a:extLst>
              <a:ext uri="{FF2B5EF4-FFF2-40B4-BE49-F238E27FC236}">
                <a16:creationId xmlns:a16="http://schemas.microsoft.com/office/drawing/2014/main" xmlns="" id="{579CA9CB-6040-4812-B04F-02F445407350}"/>
              </a:ext>
            </a:extLst>
          </p:cNvPr>
          <p:cNvSpPr/>
          <p:nvPr/>
        </p:nvSpPr>
        <p:spPr>
          <a:xfrm rot="5400000">
            <a:off x="1423653" y="3063800"/>
            <a:ext cx="576064" cy="461665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>
              <a:solidFill>
                <a:schemeClr val="bg1"/>
              </a:solidFill>
            </a:endParaRPr>
          </a:p>
        </p:txBody>
      </p:sp>
      <p:sp>
        <p:nvSpPr>
          <p:cNvPr id="34" name="Triângulo isósceles 33">
            <a:extLst>
              <a:ext uri="{FF2B5EF4-FFF2-40B4-BE49-F238E27FC236}">
                <a16:creationId xmlns:a16="http://schemas.microsoft.com/office/drawing/2014/main" xmlns="" id="{5E0F4BD3-8224-496C-9826-9E22F9A975B5}"/>
              </a:ext>
            </a:extLst>
          </p:cNvPr>
          <p:cNvSpPr/>
          <p:nvPr/>
        </p:nvSpPr>
        <p:spPr>
          <a:xfrm rot="5400000">
            <a:off x="1415479" y="3819921"/>
            <a:ext cx="576064" cy="461665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>
              <a:solidFill>
                <a:schemeClr val="bg1"/>
              </a:solidFill>
            </a:endParaRPr>
          </a:p>
        </p:txBody>
      </p:sp>
      <p:sp>
        <p:nvSpPr>
          <p:cNvPr id="35" name="Triângulo isósceles 34">
            <a:extLst>
              <a:ext uri="{FF2B5EF4-FFF2-40B4-BE49-F238E27FC236}">
                <a16:creationId xmlns:a16="http://schemas.microsoft.com/office/drawing/2014/main" xmlns="" id="{998D48B7-6C39-461D-95FB-C25E182321B3}"/>
              </a:ext>
            </a:extLst>
          </p:cNvPr>
          <p:cNvSpPr/>
          <p:nvPr/>
        </p:nvSpPr>
        <p:spPr>
          <a:xfrm rot="5400000">
            <a:off x="1410225" y="4575772"/>
            <a:ext cx="576064" cy="461665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>
              <a:solidFill>
                <a:schemeClr val="bg1"/>
              </a:solidFill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22A19275-9AA6-4148-8F43-4585194713E7}"/>
              </a:ext>
            </a:extLst>
          </p:cNvPr>
          <p:cNvSpPr/>
          <p:nvPr/>
        </p:nvSpPr>
        <p:spPr>
          <a:xfrm>
            <a:off x="2362482" y="1631480"/>
            <a:ext cx="67578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Dedicação exclusiva – reforma administrativa </a:t>
            </a:r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xmlns="" id="{618CA720-C897-4D42-95E0-E89F6C9F6A44}"/>
              </a:ext>
            </a:extLst>
          </p:cNvPr>
          <p:cNvSpPr/>
          <p:nvPr/>
        </p:nvSpPr>
        <p:spPr>
          <a:xfrm>
            <a:off x="2349024" y="2364943"/>
            <a:ext cx="67578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Parecer conclusivo </a:t>
            </a:r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xmlns="" id="{B7E5D838-1823-4F58-B9F1-D8EE40C37C42}"/>
              </a:ext>
            </a:extLst>
          </p:cNvPr>
          <p:cNvSpPr/>
          <p:nvPr/>
        </p:nvSpPr>
        <p:spPr>
          <a:xfrm>
            <a:off x="2362482" y="3111106"/>
            <a:ext cx="67578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Gestão das filas </a:t>
            </a:r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xmlns="" id="{5AE1B9C4-5656-4948-9D34-E31C90133A60}"/>
              </a:ext>
            </a:extLst>
          </p:cNvPr>
          <p:cNvSpPr/>
          <p:nvPr/>
        </p:nvSpPr>
        <p:spPr>
          <a:xfrm>
            <a:off x="2362482" y="3837120"/>
            <a:ext cx="67578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Força tarefa </a:t>
            </a:r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xmlns="" id="{99611F6E-F6A3-4186-8C02-9AF7516F1BE3}"/>
              </a:ext>
            </a:extLst>
          </p:cNvPr>
          <p:cNvSpPr/>
          <p:nvPr/>
        </p:nvSpPr>
        <p:spPr>
          <a:xfrm>
            <a:off x="2317074" y="4606549"/>
            <a:ext cx="76673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Painel de produtividade e indicadores </a:t>
            </a:r>
          </a:p>
        </p:txBody>
      </p:sp>
      <p:sp>
        <p:nvSpPr>
          <p:cNvPr id="46" name="Retângulo 45">
            <a:extLst>
              <a:ext uri="{FF2B5EF4-FFF2-40B4-BE49-F238E27FC236}">
                <a16:creationId xmlns:a16="http://schemas.microsoft.com/office/drawing/2014/main" xmlns="" id="{2CCFBC71-70A7-442C-ACD5-9D9FAD4F61CA}"/>
              </a:ext>
            </a:extLst>
          </p:cNvPr>
          <p:cNvSpPr/>
          <p:nvPr/>
        </p:nvSpPr>
        <p:spPr>
          <a:xfrm>
            <a:off x="602502" y="983293"/>
            <a:ext cx="34291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Principais ações já executadas</a:t>
            </a:r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892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16828A9C-58BF-4AE1-ACE9-EAA57FBD4775}"/>
              </a:ext>
            </a:extLst>
          </p:cNvPr>
          <p:cNvSpPr/>
          <p:nvPr/>
        </p:nvSpPr>
        <p:spPr>
          <a:xfrm>
            <a:off x="-372380" y="1993854"/>
            <a:ext cx="12936760" cy="259819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EFB2F3A4-5BFD-4049-BBF7-536D03D79747}"/>
              </a:ext>
            </a:extLst>
          </p:cNvPr>
          <p:cNvSpPr/>
          <p:nvPr/>
        </p:nvSpPr>
        <p:spPr>
          <a:xfrm>
            <a:off x="4943872" y="2508118"/>
            <a:ext cx="497301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b="1" dirty="0">
                <a:solidFill>
                  <a:srgbClr val="3349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Licenciamento em números</a:t>
            </a: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xmlns="" id="{F5B67B7C-3361-45A9-AA47-DE3BA2F2A912}"/>
              </a:ext>
            </a:extLst>
          </p:cNvPr>
          <p:cNvSpPr/>
          <p:nvPr/>
        </p:nvSpPr>
        <p:spPr>
          <a:xfrm>
            <a:off x="929688" y="1628798"/>
            <a:ext cx="3328301" cy="332830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50" name="Picture 2" descr="Resultado de imagem para icon performance">
            <a:extLst>
              <a:ext uri="{FF2B5EF4-FFF2-40B4-BE49-F238E27FC236}">
                <a16:creationId xmlns:a16="http://schemas.microsoft.com/office/drawing/2014/main" xmlns="" id="{8257B540-AD05-44C1-9D2D-AFE73275F3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04" y="2348880"/>
            <a:ext cx="1831439" cy="1831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841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xmlns="" id="{E379C19F-F0AF-41D4-8E47-0B2E939496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470302"/>
              </p:ext>
            </p:extLst>
          </p:nvPr>
        </p:nvGraphicFramePr>
        <p:xfrm>
          <a:off x="1847527" y="764704"/>
          <a:ext cx="8424937" cy="483014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8827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1780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4016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99095">
                <a:tc gridSpan="4">
                  <a:txBody>
                    <a:bodyPr/>
                    <a:lstStyle/>
                    <a:p>
                      <a:pPr algn="ctr"/>
                      <a:r>
                        <a:rPr lang="pt-BR" dirty="0"/>
                        <a:t>Número</a:t>
                      </a:r>
                      <a:r>
                        <a:rPr lang="pt-BR" baseline="0" dirty="0"/>
                        <a:t> de processos em trâmite </a:t>
                      </a:r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81350">
                <a:tc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Modalidades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b="1" dirty="0"/>
                        <a:t>Agosto</a:t>
                      </a:r>
                      <a:r>
                        <a:rPr lang="pt-BR" b="1" baseline="0" dirty="0"/>
                        <a:t>/ 2018</a:t>
                      </a:r>
                      <a:endParaRPr lang="pt-BR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b="1" dirty="0"/>
                        <a:t>01/06/2019</a:t>
                      </a:r>
                    </a:p>
                    <a:p>
                      <a:r>
                        <a:rPr lang="pt-BR" sz="1200" b="1" dirty="0"/>
                        <a:t>Início da Força</a:t>
                      </a:r>
                      <a:r>
                        <a:rPr lang="pt-BR" sz="1200" b="1" baseline="0" dirty="0"/>
                        <a:t> Tarefa </a:t>
                      </a:r>
                      <a:endParaRPr lang="pt-BR" sz="1200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b="1" dirty="0"/>
                        <a:t>29/07</a:t>
                      </a:r>
                      <a:r>
                        <a:rPr lang="pt-BR" sz="1800" b="1" baseline="0" dirty="0"/>
                        <a:t>/2019</a:t>
                      </a:r>
                      <a:endParaRPr lang="pt-BR" sz="1800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36981">
                <a:tc>
                  <a:txBody>
                    <a:bodyPr/>
                    <a:lstStyle/>
                    <a:p>
                      <a:r>
                        <a:rPr lang="pt-BR" dirty="0"/>
                        <a:t>Licenciamento</a:t>
                      </a:r>
                    </a:p>
                    <a:p>
                      <a:r>
                        <a:rPr lang="pt-BR" dirty="0"/>
                        <a:t> </a:t>
                      </a:r>
                      <a:r>
                        <a:rPr lang="pt-BR" sz="1200" dirty="0"/>
                        <a:t>(LAP</a:t>
                      </a:r>
                      <a:r>
                        <a:rPr lang="pt-BR" sz="1200" baseline="0" dirty="0"/>
                        <a:t>/ LAI/ LAP&amp;LAI/ LAO/ </a:t>
                      </a:r>
                      <a:r>
                        <a:rPr lang="pt-BR" sz="1200" baseline="0" dirty="0" err="1"/>
                        <a:t>Renov</a:t>
                      </a:r>
                      <a:r>
                        <a:rPr lang="pt-BR" sz="1200" baseline="0" dirty="0"/>
                        <a:t>. LAO/ LAO Corretiva</a:t>
                      </a:r>
                      <a:r>
                        <a:rPr lang="pt-BR" sz="1200" dirty="0"/>
                        <a:t>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pt-BR" dirty="0"/>
                        <a:t>766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397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354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9538">
                <a:tc>
                  <a:txBody>
                    <a:bodyPr/>
                    <a:lstStyle/>
                    <a:p>
                      <a:r>
                        <a:rPr lang="pt-BR" dirty="0" smtClean="0"/>
                        <a:t>Declaração de Atividade Não</a:t>
                      </a:r>
                      <a:r>
                        <a:rPr lang="pt-BR" baseline="0" dirty="0" smtClean="0"/>
                        <a:t> Constante (DNAC) </a:t>
                      </a:r>
                      <a:endParaRPr lang="pt-BR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60</a:t>
                      </a:r>
                      <a:endParaRPr lang="pt-BR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53</a:t>
                      </a:r>
                      <a:endParaRPr lang="pt-BR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28670">
                <a:tc>
                  <a:txBody>
                    <a:bodyPr/>
                    <a:lstStyle/>
                    <a:p>
                      <a:r>
                        <a:rPr lang="pt-BR" dirty="0"/>
                        <a:t>Certidão</a:t>
                      </a:r>
                      <a:r>
                        <a:rPr lang="pt-BR" baseline="0" dirty="0"/>
                        <a:t> de Conformidade Ambiental (CCA)</a:t>
                      </a:r>
                      <a:endParaRPr lang="pt-BR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84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61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67227075"/>
                  </a:ext>
                </a:extLst>
              </a:tr>
              <a:tr h="411125">
                <a:tc>
                  <a:txBody>
                    <a:bodyPr/>
                    <a:lstStyle/>
                    <a:p>
                      <a:r>
                        <a:rPr lang="pt-BR" baseline="0" dirty="0" smtClean="0"/>
                        <a:t>Autorização Ambiental (</a:t>
                      </a:r>
                      <a:r>
                        <a:rPr lang="pt-BR" baseline="0" dirty="0" err="1" smtClean="0"/>
                        <a:t>AuA</a:t>
                      </a:r>
                      <a:r>
                        <a:rPr lang="pt-BR" baseline="0" dirty="0" smtClean="0"/>
                        <a:t>)</a:t>
                      </a:r>
                      <a:endParaRPr lang="pt-BR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53</a:t>
                      </a:r>
                      <a:endParaRPr lang="pt-BR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68</a:t>
                      </a:r>
                      <a:endParaRPr lang="pt-BR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98604">
                <a:tc>
                  <a:txBody>
                    <a:bodyPr/>
                    <a:lstStyle/>
                    <a:p>
                      <a:r>
                        <a:rPr lang="pt-BR" b="1" dirty="0"/>
                        <a:t>TOTAL (Novos pedidos) 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766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594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536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99704164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r>
                        <a:rPr lang="pt-BR" dirty="0"/>
                        <a:t>Monitoramento de Condicionantes</a:t>
                      </a:r>
                      <a:r>
                        <a:rPr lang="pt-BR" baseline="0" dirty="0"/>
                        <a:t> </a:t>
                      </a:r>
                      <a:endParaRPr lang="pt-BR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841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681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546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99095">
                <a:tc>
                  <a:txBody>
                    <a:bodyPr/>
                    <a:lstStyle/>
                    <a:p>
                      <a:r>
                        <a:rPr lang="pt-BR" b="1" dirty="0"/>
                        <a:t>TOTAL GERAL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1607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1275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1082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AED1913D-3661-43E5-8490-032A0ABDEDB3}"/>
              </a:ext>
            </a:extLst>
          </p:cNvPr>
          <p:cNvSpPr/>
          <p:nvPr/>
        </p:nvSpPr>
        <p:spPr>
          <a:xfrm>
            <a:off x="1847528" y="1844824"/>
            <a:ext cx="8424936" cy="2952328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FE291290-041D-49BE-9667-F032A5F46B40}"/>
              </a:ext>
            </a:extLst>
          </p:cNvPr>
          <p:cNvSpPr/>
          <p:nvPr/>
        </p:nvSpPr>
        <p:spPr>
          <a:xfrm>
            <a:off x="263352" y="188640"/>
            <a:ext cx="66967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Licenciamento em números</a:t>
            </a:r>
          </a:p>
        </p:txBody>
      </p:sp>
    </p:spTree>
    <p:extLst>
      <p:ext uri="{BB962C8B-B14F-4D97-AF65-F5344CB8AC3E}">
        <p14:creationId xmlns:p14="http://schemas.microsoft.com/office/powerpoint/2010/main" val="2199868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24D7559B-4F89-4B6A-8FB0-FCBE4E36AFEE}"/>
              </a:ext>
            </a:extLst>
          </p:cNvPr>
          <p:cNvSpPr/>
          <p:nvPr/>
        </p:nvSpPr>
        <p:spPr>
          <a:xfrm>
            <a:off x="-240704" y="5013176"/>
            <a:ext cx="13033448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66" name="Picture 18">
            <a:extLst>
              <a:ext uri="{FF2B5EF4-FFF2-40B4-BE49-F238E27FC236}">
                <a16:creationId xmlns:a16="http://schemas.microsoft.com/office/drawing/2014/main" xmlns="" id="{593CBE62-15C9-4845-AC8E-2FB7C5D9B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84" y="1334663"/>
            <a:ext cx="5723922" cy="3534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>
            <a:extLst>
              <a:ext uri="{FF2B5EF4-FFF2-40B4-BE49-F238E27FC236}">
                <a16:creationId xmlns:a16="http://schemas.microsoft.com/office/drawing/2014/main" xmlns="" id="{7C5C8B67-DCC4-4469-B5C8-E34589E45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507" y="1334663"/>
            <a:ext cx="5723922" cy="3534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E9315840-FA1E-4733-9ED6-DBAFA6642B21}"/>
              </a:ext>
            </a:extLst>
          </p:cNvPr>
          <p:cNvSpPr txBox="1"/>
          <p:nvPr/>
        </p:nvSpPr>
        <p:spPr>
          <a:xfrm>
            <a:off x="1467987" y="5013176"/>
            <a:ext cx="9361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Dos 536 processos em trâmite, 60% estão em análise pela SAMA e 40% com responsável técnico 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xmlns="" id="{BB7FEC8F-1224-4E5A-8144-C28DCC6A81CE}"/>
              </a:ext>
            </a:extLst>
          </p:cNvPr>
          <p:cNvSpPr/>
          <p:nvPr/>
        </p:nvSpPr>
        <p:spPr>
          <a:xfrm>
            <a:off x="238382" y="275163"/>
            <a:ext cx="95300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Licenciamento em </a:t>
            </a:r>
            <a:r>
              <a:rPr lang="pt-BR" sz="24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números</a:t>
            </a:r>
            <a:endParaRPr lang="pt-BR" sz="24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60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>
            <a:extLst>
              <a:ext uri="{FF2B5EF4-FFF2-40B4-BE49-F238E27FC236}">
                <a16:creationId xmlns:a16="http://schemas.microsoft.com/office/drawing/2014/main" xmlns="" id="{1C87F339-8C52-4A32-A461-C468FAFFB0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43" y="116632"/>
            <a:ext cx="8279243" cy="348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xmlns="" id="{EFF064E8-0842-4B30-90E6-47A6487B3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59" y="3429000"/>
            <a:ext cx="8135229" cy="2797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Conector reto 8">
            <a:extLst>
              <a:ext uri="{FF2B5EF4-FFF2-40B4-BE49-F238E27FC236}">
                <a16:creationId xmlns:a16="http://schemas.microsoft.com/office/drawing/2014/main" xmlns="" id="{E80F899D-FF92-47E0-B704-B86F271AC7C1}"/>
              </a:ext>
            </a:extLst>
          </p:cNvPr>
          <p:cNvCxnSpPr>
            <a:cxnSpLocks/>
          </p:cNvCxnSpPr>
          <p:nvPr/>
        </p:nvCxnSpPr>
        <p:spPr>
          <a:xfrm>
            <a:off x="5591944" y="1340768"/>
            <a:ext cx="0" cy="150150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xmlns="" id="{E68B8B20-CCA5-4294-82F8-C5E6D55F9B0C}"/>
              </a:ext>
            </a:extLst>
          </p:cNvPr>
          <p:cNvCxnSpPr>
            <a:cxnSpLocks/>
          </p:cNvCxnSpPr>
          <p:nvPr/>
        </p:nvCxnSpPr>
        <p:spPr>
          <a:xfrm>
            <a:off x="5603587" y="4077072"/>
            <a:ext cx="0" cy="150150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ângulo 11">
            <a:extLst>
              <a:ext uri="{FF2B5EF4-FFF2-40B4-BE49-F238E27FC236}">
                <a16:creationId xmlns:a16="http://schemas.microsoft.com/office/drawing/2014/main" xmlns="" id="{161559AC-456B-467D-BC4F-A5CE2CC346F0}"/>
              </a:ext>
            </a:extLst>
          </p:cNvPr>
          <p:cNvSpPr/>
          <p:nvPr/>
        </p:nvSpPr>
        <p:spPr>
          <a:xfrm>
            <a:off x="8830627" y="1491357"/>
            <a:ext cx="31700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Licenciamento em números </a:t>
            </a:r>
          </a:p>
          <a:p>
            <a:pPr algn="ctr"/>
            <a:r>
              <a:rPr lang="pt-BR" sz="24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Dados Finalísticos </a:t>
            </a:r>
            <a:r>
              <a:rPr lang="pt-BR" sz="24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2385B48-A51A-4ECF-8BF0-C4AA581C56E0}"/>
              </a:ext>
            </a:extLst>
          </p:cNvPr>
          <p:cNvSpPr txBox="1"/>
          <p:nvPr/>
        </p:nvSpPr>
        <p:spPr>
          <a:xfrm>
            <a:off x="8832304" y="3284984"/>
            <a:ext cx="3359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Aumento de 51% nas respostas dos pedidos de licença.</a:t>
            </a:r>
          </a:p>
        </p:txBody>
      </p:sp>
    </p:spTree>
    <p:extLst>
      <p:ext uri="{BB962C8B-B14F-4D97-AF65-F5344CB8AC3E}">
        <p14:creationId xmlns:p14="http://schemas.microsoft.com/office/powerpoint/2010/main" val="4077565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>
            <a:extLst>
              <a:ext uri="{FF2B5EF4-FFF2-40B4-BE49-F238E27FC236}">
                <a16:creationId xmlns:a16="http://schemas.microsoft.com/office/drawing/2014/main" xmlns="" id="{1B933BF3-C83E-4436-9EFC-5894CBAED942}"/>
              </a:ext>
            </a:extLst>
          </p:cNvPr>
          <p:cNvSpPr/>
          <p:nvPr/>
        </p:nvSpPr>
        <p:spPr>
          <a:xfrm>
            <a:off x="7447482" y="1268069"/>
            <a:ext cx="2464942" cy="10152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xmlns="" id="{1A206485-4EF6-4281-B444-91302EDD29FF}"/>
              </a:ext>
            </a:extLst>
          </p:cNvPr>
          <p:cNvSpPr/>
          <p:nvPr/>
        </p:nvSpPr>
        <p:spPr>
          <a:xfrm>
            <a:off x="4827712" y="1268071"/>
            <a:ext cx="2464942" cy="10152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/>
          <p:cNvSpPr/>
          <p:nvPr/>
        </p:nvSpPr>
        <p:spPr>
          <a:xfrm>
            <a:off x="263352" y="188640"/>
            <a:ext cx="53028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Licenciamento por Autodeclaração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xmlns="" id="{98F257C6-32B4-412D-A82B-E823163B199B}"/>
              </a:ext>
            </a:extLst>
          </p:cNvPr>
          <p:cNvSpPr/>
          <p:nvPr/>
        </p:nvSpPr>
        <p:spPr>
          <a:xfrm>
            <a:off x="2207568" y="2431425"/>
            <a:ext cx="2448032" cy="33738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xmlns="" id="{FA3BF06A-2C83-4D59-A993-B4A74311B041}"/>
              </a:ext>
            </a:extLst>
          </p:cNvPr>
          <p:cNvSpPr/>
          <p:nvPr/>
        </p:nvSpPr>
        <p:spPr>
          <a:xfrm>
            <a:off x="2207568" y="1268071"/>
            <a:ext cx="2464942" cy="10152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xmlns="" id="{AEEF8917-740C-41B5-82C7-0CD22CCDEA72}"/>
              </a:ext>
            </a:extLst>
          </p:cNvPr>
          <p:cNvSpPr/>
          <p:nvPr/>
        </p:nvSpPr>
        <p:spPr>
          <a:xfrm>
            <a:off x="2410040" y="1422959"/>
            <a:ext cx="2160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Consulta aos intervenientes 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xmlns="" id="{59781D38-4948-4DE5-ADC1-AAE0840D3DFA}"/>
              </a:ext>
            </a:extLst>
          </p:cNvPr>
          <p:cNvSpPr/>
          <p:nvPr/>
        </p:nvSpPr>
        <p:spPr>
          <a:xfrm>
            <a:off x="5178049" y="1452525"/>
            <a:ext cx="17642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Estudo 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pt-B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caso </a:t>
            </a:r>
            <a:endParaRPr lang="pt-B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xmlns="" id="{72792EFD-4EB7-4485-8693-11F2065ED428}"/>
              </a:ext>
            </a:extLst>
          </p:cNvPr>
          <p:cNvSpPr/>
          <p:nvPr/>
        </p:nvSpPr>
        <p:spPr>
          <a:xfrm>
            <a:off x="4844622" y="2431424"/>
            <a:ext cx="2448032" cy="33738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dirty="0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xmlns="" id="{ECC1A858-C78C-4D13-A519-7C0ACA693C12}"/>
              </a:ext>
            </a:extLst>
          </p:cNvPr>
          <p:cNvSpPr/>
          <p:nvPr/>
        </p:nvSpPr>
        <p:spPr>
          <a:xfrm>
            <a:off x="7445388" y="2427854"/>
            <a:ext cx="2448032" cy="33738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0A390CA9-2EFA-4952-9F7A-C55911334BB3}"/>
              </a:ext>
            </a:extLst>
          </p:cNvPr>
          <p:cNvSpPr txBox="1"/>
          <p:nvPr/>
        </p:nvSpPr>
        <p:spPr>
          <a:xfrm>
            <a:off x="2285886" y="2924944"/>
            <a:ext cx="2291395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Conselho Municipal e Estadual, Responsáveis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técnicos, órgãos de fiscalização, equipe interna </a:t>
            </a:r>
          </a:p>
          <a:p>
            <a:pPr algn="ctr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7C5F1CD4-8EFD-494C-914A-8F60DC40E097}"/>
              </a:ext>
            </a:extLst>
          </p:cNvPr>
          <p:cNvSpPr txBox="1"/>
          <p:nvPr/>
        </p:nvSpPr>
        <p:spPr>
          <a:xfrm>
            <a:off x="4917366" y="2683612"/>
            <a:ext cx="222471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Fortaleza</a:t>
            </a:r>
          </a:p>
          <a:p>
            <a:pPr algn="ctr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Cariacica </a:t>
            </a:r>
          </a:p>
          <a:p>
            <a:pPr algn="ctr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IMA 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SC: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LAC </a:t>
            </a:r>
          </a:p>
          <a:p>
            <a:pPr algn="ctr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(Licença por Adesão e Compromisso)</a:t>
            </a:r>
          </a:p>
          <a:p>
            <a:pPr algn="ctr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Portaria 138/2019 LAO e  </a:t>
            </a:r>
            <a:r>
              <a:rPr lang="pt-BR" sz="2000" dirty="0" err="1">
                <a:latin typeface="Arial" panose="020B0604020202020204" pitchFamily="34" charset="0"/>
                <a:cs typeface="Arial" panose="020B0604020202020204" pitchFamily="34" charset="0"/>
              </a:rPr>
              <a:t>AuA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xmlns="" id="{78412D35-6275-4594-A128-5F6F2D57A334}"/>
              </a:ext>
            </a:extLst>
          </p:cNvPr>
          <p:cNvSpPr txBox="1"/>
          <p:nvPr/>
        </p:nvSpPr>
        <p:spPr>
          <a:xfrm>
            <a:off x="7660978" y="3299165"/>
            <a:ext cx="20168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Diagnóstico das  legislações municipais x maturidade de implementação 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DB76AEA8-969A-4C93-AB1E-279B88F3D329}"/>
              </a:ext>
            </a:extLst>
          </p:cNvPr>
          <p:cNvSpPr/>
          <p:nvPr/>
        </p:nvSpPr>
        <p:spPr>
          <a:xfrm>
            <a:off x="7924778" y="1591023"/>
            <a:ext cx="15103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Legislação</a:t>
            </a:r>
          </a:p>
        </p:txBody>
      </p:sp>
    </p:spTree>
    <p:extLst>
      <p:ext uri="{BB962C8B-B14F-4D97-AF65-F5344CB8AC3E}">
        <p14:creationId xmlns:p14="http://schemas.microsoft.com/office/powerpoint/2010/main" val="235419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8843173E-5BC6-4EC4-B5D7-3964DD8F7FBC}"/>
              </a:ext>
            </a:extLst>
          </p:cNvPr>
          <p:cNvSpPr/>
          <p:nvPr/>
        </p:nvSpPr>
        <p:spPr>
          <a:xfrm>
            <a:off x="-600744" y="4364718"/>
            <a:ext cx="13393488" cy="7924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3611724" y="2011005"/>
            <a:ext cx="7848872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r>
              <a:rPr lang="pt-BR" sz="8000" dirty="0">
                <a:latin typeface="Arial" panose="020B0604020202020204" pitchFamily="34" charset="0"/>
                <a:cs typeface="Arial" panose="020B0604020202020204" pitchFamily="34" charset="0"/>
              </a:rPr>
              <a:t>Obrigado!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3611724" y="4364719"/>
            <a:ext cx="49685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Caio Amaral</a:t>
            </a:r>
          </a:p>
          <a:p>
            <a:pPr algn="ctr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caio.amaral@joinville.sc.gov.br</a:t>
            </a:r>
          </a:p>
        </p:txBody>
      </p:sp>
    </p:spTree>
    <p:extLst>
      <p:ext uri="{BB962C8B-B14F-4D97-AF65-F5344CB8AC3E}">
        <p14:creationId xmlns:p14="http://schemas.microsoft.com/office/powerpoint/2010/main" val="329061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1073</TotalTime>
  <Words>672</Words>
  <Application>Microsoft Office PowerPoint</Application>
  <PresentationFormat>Widescreen</PresentationFormat>
  <Paragraphs>134</Paragraphs>
  <Slides>19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2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NB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Acer</dc:creator>
  <cp:lastModifiedBy>Amaral</cp:lastModifiedBy>
  <cp:revision>95</cp:revision>
  <dcterms:created xsi:type="dcterms:W3CDTF">2017-02-08T18:15:59Z</dcterms:created>
  <dcterms:modified xsi:type="dcterms:W3CDTF">2019-07-29T17:45:29Z</dcterms:modified>
</cp:coreProperties>
</file>