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2" r:id="rId1"/>
  </p:sldMasterIdLst>
  <p:notesMasterIdLst>
    <p:notesMasterId r:id="rId32"/>
  </p:notesMasterIdLst>
  <p:handoutMasterIdLst>
    <p:handoutMasterId r:id="rId33"/>
  </p:handoutMasterIdLst>
  <p:sldIdLst>
    <p:sldId id="256" r:id="rId2"/>
    <p:sldId id="257" r:id="rId3"/>
    <p:sldId id="258" r:id="rId4"/>
    <p:sldId id="261" r:id="rId5"/>
    <p:sldId id="260" r:id="rId6"/>
    <p:sldId id="259" r:id="rId7"/>
    <p:sldId id="295" r:id="rId8"/>
    <p:sldId id="296" r:id="rId9"/>
    <p:sldId id="294" r:id="rId10"/>
    <p:sldId id="297" r:id="rId11"/>
    <p:sldId id="288" r:id="rId12"/>
    <p:sldId id="289" r:id="rId13"/>
    <p:sldId id="290" r:id="rId14"/>
    <p:sldId id="264" r:id="rId15"/>
    <p:sldId id="298" r:id="rId16"/>
    <p:sldId id="299" r:id="rId17"/>
    <p:sldId id="300" r:id="rId18"/>
    <p:sldId id="275" r:id="rId19"/>
    <p:sldId id="276" r:id="rId20"/>
    <p:sldId id="301" r:id="rId21"/>
    <p:sldId id="302" r:id="rId22"/>
    <p:sldId id="291" r:id="rId23"/>
    <p:sldId id="292" r:id="rId24"/>
    <p:sldId id="303" r:id="rId25"/>
    <p:sldId id="281" r:id="rId26"/>
    <p:sldId id="304" r:id="rId27"/>
    <p:sldId id="305" r:id="rId28"/>
    <p:sldId id="306" r:id="rId29"/>
    <p:sldId id="307" r:id="rId30"/>
    <p:sldId id="280" r:id="rId31"/>
  </p:sldIdLst>
  <p:sldSz cx="9144000" cy="5143500" type="screen16x9"/>
  <p:notesSz cx="6797675" cy="9926638"/>
  <p:embeddedFontLst>
    <p:embeddedFont>
      <p:font typeface="Arial Narrow" panose="020B0606020202030204" pitchFamily="34" charset="0"/>
      <p:regular r:id="rId34"/>
      <p:bold r:id="rId35"/>
      <p:italic r:id="rId36"/>
      <p:boldItalic r:id="rId37"/>
    </p:embeddedFont>
    <p:embeddedFont>
      <p:font typeface="Archivo Narrow" panose="020B0604020202020204" charset="0"/>
      <p:regular r:id="rId38"/>
      <p:bold r:id="rId39"/>
      <p:italic r:id="rId40"/>
      <p:boldItalic r:id="rId41"/>
    </p:embeddedFont>
    <p:embeddedFont>
      <p:font typeface="Calibri" panose="020F0502020204030204" pitchFamily="34" charset="0"/>
      <p:regular r:id="rId42"/>
      <p:bold r:id="rId43"/>
      <p:italic r:id="rId44"/>
      <p:boldItalic r:id="rId45"/>
    </p:embeddedFont>
    <p:embeddedFont>
      <p:font typeface="Arial Black" panose="020B0A04020102020204" pitchFamily="34" charset="0"/>
      <p:bold r:id="rId4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3991">
          <p15:clr>
            <a:srgbClr val="A4A3A4"/>
          </p15:clr>
        </p15:guide>
        <p15:guide id="3" orient="horz" pos="680">
          <p15:clr>
            <a:srgbClr val="9AA0A6"/>
          </p15:clr>
        </p15:guide>
        <p15:guide id="4" pos="1929">
          <p15:clr>
            <a:srgbClr val="9AA0A6"/>
          </p15:clr>
        </p15:guide>
        <p15:guide id="5" pos="251">
          <p15:clr>
            <a:srgbClr val="9AA0A6"/>
          </p15:clr>
        </p15:guide>
        <p15:guide id="6" pos="1361">
          <p15:clr>
            <a:srgbClr val="9AA0A6"/>
          </p15:clr>
        </p15:guide>
        <p15:guide id="7" orient="horz" pos="2098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564" autoAdjust="0"/>
  </p:normalViewPr>
  <p:slideViewPr>
    <p:cSldViewPr snapToGrid="0">
      <p:cViewPr varScale="1">
        <p:scale>
          <a:sx n="139" d="100"/>
          <a:sy n="139" d="100"/>
        </p:scale>
        <p:origin x="804" y="132"/>
      </p:cViewPr>
      <p:guideLst>
        <p:guide orient="horz" pos="1620"/>
        <p:guide pos="3991"/>
        <p:guide orient="horz" pos="680"/>
        <p:guide pos="1929"/>
        <p:guide pos="251"/>
        <p:guide pos="1361"/>
        <p:guide orient="horz" pos="209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6.fntdata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schemas.openxmlformats.org/officeDocument/2006/relationships/font" Target="fonts/font9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Relationship Id="rId43" Type="http://schemas.openxmlformats.org/officeDocument/2006/relationships/font" Target="fonts/font10.fntdata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38" Type="http://schemas.openxmlformats.org/officeDocument/2006/relationships/font" Target="fonts/font5.fntdata"/><Relationship Id="rId46" Type="http://schemas.openxmlformats.org/officeDocument/2006/relationships/font" Target="fonts/font13.fntdata"/><Relationship Id="rId20" Type="http://schemas.openxmlformats.org/officeDocument/2006/relationships/slide" Target="slides/slide19.xml"/><Relationship Id="rId41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A789FC-CC21-4148-B5BF-151D153DF495}" type="datetimeFigureOut">
              <a:rPr lang="pt-BR" smtClean="0"/>
              <a:t>19/08/2019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DBC4BE-1F8C-4B7A-B0FF-227DE35596D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06939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6047825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5db6f455d9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9" name="Google Shape;59;g5db6f455d9_0_30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00" cy="44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561801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5f26c285c9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" name="Google Shape;65;g5f26c285c9_1_0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00" cy="44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360034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5fcf5bc90c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5fcf5bc90c_0_14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00" cy="446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Fazer a introdução a partir do conceito do sociólogo alemão Ulrich Beck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0805690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5da564c906_3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0" name="Google Shape;90;g5da564c906_3_7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00" cy="44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10757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5da564c4a1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3" name="Google Shape;83;g5da564c4a1_0_12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00" cy="44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BR"/>
              <a:t>Desenvolver a partir da noção de crise do “Estado Social” e da necessidade de o próprio Estado se reinventar em suas relações com os particulares.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5391922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5f26c285c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7" name="Google Shape;77;g5f26c285c9_0_0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00" cy="44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507396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5da564c906_3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2" name="Google Shape;82;g5da564c906_3_7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00" cy="44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912572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Dados do Escritório da ONU contra Drogas e Crimes.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955419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072063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5da564c906_3_1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5" name="Google Shape;115;g5da564c906_3_179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00" cy="44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680608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5da564c906_3_1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5" name="Google Shape;115;g5da564c906_3_179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00" cy="44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325076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5da564c906_3_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1" name="Google Shape;201;g5da564c906_3_113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00" cy="44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816555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5da564c906_3_1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7" name="Google Shape;207;g5da564c906_3_174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00" cy="44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917303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5da564c906_3_1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7" name="Google Shape;207;g5da564c906_3_174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00" cy="44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981381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5da564c906_3_1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7" name="Google Shape;207;g5da564c906_3_174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00" cy="44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731013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5da564c906_3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2" name="Google Shape;82;g5da564c906_3_7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00" cy="44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995628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5da564c906_3_1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7" name="Google Shape;207;g5da564c906_3_174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00" cy="44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442131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5da564c906_3_1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7" name="Google Shape;207;g5da564c906_3_174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00" cy="44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565348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5da564c4a1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6" name="Google Shape;236;g5da564c4a1_0_59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00" cy="44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568884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a">
  <p:cSld name="CUSTOM">
    <p:bg>
      <p:bgPr>
        <a:solidFill>
          <a:srgbClr val="4FAA2E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-80050" y="343525"/>
            <a:ext cx="9320700" cy="0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ULO SEÇAO" type="secHead">
  <p:cSld name="SECTION_HEADER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/>
          <p:nvPr/>
        </p:nvSpPr>
        <p:spPr>
          <a:xfrm>
            <a:off x="-735360" y="1079500"/>
            <a:ext cx="4167000" cy="2971800"/>
          </a:xfrm>
          <a:prstGeom prst="rect">
            <a:avLst/>
          </a:prstGeom>
          <a:solidFill>
            <a:srgbClr val="4FAA2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13;p3"/>
          <p:cNvSpPr/>
          <p:nvPr/>
        </p:nvSpPr>
        <p:spPr>
          <a:xfrm>
            <a:off x="3506515" y="1079500"/>
            <a:ext cx="27900" cy="2971800"/>
          </a:xfrm>
          <a:prstGeom prst="rect">
            <a:avLst/>
          </a:prstGeom>
          <a:solidFill>
            <a:srgbClr val="4FAA2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" name="Google Shape;14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008950" y="0"/>
            <a:ext cx="1110700" cy="751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ULO+TEXTO" type="tx">
  <p:cSld name="TITLE_AND_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008950" y="0"/>
            <a:ext cx="1110700" cy="75155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4"/>
          <p:cNvSpPr/>
          <p:nvPr/>
        </p:nvSpPr>
        <p:spPr>
          <a:xfrm>
            <a:off x="1103250" y="791837"/>
            <a:ext cx="6937500" cy="3877500"/>
          </a:xfrm>
          <a:prstGeom prst="rect">
            <a:avLst/>
          </a:prstGeom>
          <a:solidFill>
            <a:srgbClr val="A4A4A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oogle Shape;19;p5"/>
          <p:cNvGrpSpPr/>
          <p:nvPr/>
        </p:nvGrpSpPr>
        <p:grpSpPr>
          <a:xfrm rot="5400000">
            <a:off x="2958650" y="-547258"/>
            <a:ext cx="3226701" cy="6238016"/>
            <a:chOff x="-1870721" y="429872"/>
            <a:chExt cx="3226701" cy="3980103"/>
          </a:xfrm>
        </p:grpSpPr>
        <p:sp>
          <p:nvSpPr>
            <p:cNvPr id="20" name="Google Shape;20;p5"/>
            <p:cNvSpPr/>
            <p:nvPr/>
          </p:nvSpPr>
          <p:spPr>
            <a:xfrm rot="-5400000">
              <a:off x="-2296271" y="855422"/>
              <a:ext cx="3980100" cy="3129000"/>
            </a:xfrm>
            <a:prstGeom prst="rect">
              <a:avLst/>
            </a:prstGeom>
            <a:solidFill>
              <a:srgbClr val="4FAA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21;p5"/>
            <p:cNvSpPr/>
            <p:nvPr/>
          </p:nvSpPr>
          <p:spPr>
            <a:xfrm>
              <a:off x="1328080" y="429875"/>
              <a:ext cx="27900" cy="3980100"/>
            </a:xfrm>
            <a:prstGeom prst="rect">
              <a:avLst/>
            </a:prstGeom>
            <a:solidFill>
              <a:srgbClr val="4FAA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2" name="Google Shape;22;p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008950" y="0"/>
            <a:ext cx="1110700" cy="751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-LOGO">
  <p:cSld name="CUSTOM_2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Google Shape;24;p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008950" y="0"/>
            <a:ext cx="1110700" cy="751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3" name="Google Shape;33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1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9" name="Google Shape;39;p11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0" name="Google Shape;4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2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43" name="Google Shape;43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Google Shape;46;p13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8" name="Google Shape;48;p13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9" name="Google Shape;49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4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52" name="Google Shape;52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5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5" name="Google Shape;55;p15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6" name="Google Shape;56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73883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3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Relationship Id="rId5" Type="http://schemas.openxmlformats.org/officeDocument/2006/relationships/hyperlink" Target="https://www.youtube.com/watch?v=_-hdH7fKY1o" TargetMode="External"/><Relationship Id="rId4" Type="http://schemas.openxmlformats.org/officeDocument/2006/relationships/image" Target="../media/image12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6"/>
          <p:cNvSpPr txBox="1">
            <a:spLocks noGrp="1"/>
          </p:cNvSpPr>
          <p:nvPr>
            <p:ph type="title" idx="4294967295"/>
          </p:nvPr>
        </p:nvSpPr>
        <p:spPr>
          <a:xfrm>
            <a:off x="2827500" y="-1421925"/>
            <a:ext cx="3304500" cy="76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/>
              <a:t>TÍTULO DA</a:t>
            </a:r>
            <a:endParaRPr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/>
              <a:t>APRESENTAÇÃO</a:t>
            </a:r>
            <a:endParaRPr/>
          </a:p>
        </p:txBody>
      </p:sp>
      <p:pic>
        <p:nvPicPr>
          <p:cNvPr id="62" name="Google Shape;62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88850" y="1431838"/>
            <a:ext cx="2672800" cy="247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7"/>
          <p:cNvSpPr txBox="1"/>
          <p:nvPr/>
        </p:nvSpPr>
        <p:spPr>
          <a:xfrm>
            <a:off x="3660300" y="1695450"/>
            <a:ext cx="5483700" cy="19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chivo Narrow"/>
                <a:ea typeface="Archivo Narrow"/>
                <a:cs typeface="Archivo Narrow"/>
                <a:sym typeface="Archivo Narrow"/>
              </a:rPr>
              <a:t>Ações do MPSC e desenvolvimento do Estado de Santa Catarina: </a:t>
            </a: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chivo Narrow"/>
                <a:ea typeface="Archivo Narrow"/>
                <a:cs typeface="Archivo Narrow"/>
                <a:sym typeface="Archivo Narrow"/>
              </a:rPr>
              <a:t>perspectivas de fortalecimento das parcerias com a iniciativa privada</a:t>
            </a:r>
            <a:endParaRPr sz="2400" i="0" u="none" strike="noStrike" cap="none" dirty="0">
              <a:solidFill>
                <a:schemeClr val="tx1">
                  <a:lumMod val="65000"/>
                  <a:lumOff val="35000"/>
                </a:schemeClr>
              </a:solidFill>
              <a:latin typeface="Archivo Narrow"/>
              <a:ea typeface="Archivo Narrow"/>
              <a:cs typeface="Archivo Narrow"/>
              <a:sym typeface="Archivo Narrow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8"/>
          <p:cNvSpPr txBox="1"/>
          <p:nvPr/>
        </p:nvSpPr>
        <p:spPr>
          <a:xfrm>
            <a:off x="1955850" y="441950"/>
            <a:ext cx="5058900" cy="315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3" name="Google Shape;7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6040" y="247507"/>
            <a:ext cx="7762929" cy="4797904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74" name="Google Shape;74;p18"/>
          <p:cNvSpPr txBox="1"/>
          <p:nvPr/>
        </p:nvSpPr>
        <p:spPr>
          <a:xfrm>
            <a:off x="-378750" y="3330000"/>
            <a:ext cx="9210300" cy="12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000" b="1" dirty="0" err="1">
                <a:highlight>
                  <a:schemeClr val="lt1"/>
                </a:highlight>
              </a:rPr>
              <a:t>risikogesellschaft</a:t>
            </a:r>
            <a:endParaRPr sz="6000" b="1" dirty="0">
              <a:highlight>
                <a:schemeClr val="lt1"/>
              </a:highligh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1"/>
          <p:cNvSpPr txBox="1"/>
          <p:nvPr/>
        </p:nvSpPr>
        <p:spPr>
          <a:xfrm>
            <a:off x="2000464" y="1362649"/>
            <a:ext cx="1348500" cy="231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0"/>
              <a:buFont typeface="Arial"/>
              <a:buNone/>
            </a:pPr>
            <a:endParaRPr sz="18000" b="1" i="0" u="none" strike="noStrike" cap="none" dirty="0">
              <a:solidFill>
                <a:srgbClr val="FFFFFF"/>
              </a:solidFill>
              <a:latin typeface="Archivo Narrow"/>
              <a:ea typeface="Archivo Narrow"/>
              <a:cs typeface="Archivo Narrow"/>
              <a:sym typeface="Archivo Narrow"/>
            </a:endParaRPr>
          </a:p>
        </p:txBody>
      </p:sp>
      <p:sp>
        <p:nvSpPr>
          <p:cNvPr id="93" name="Google Shape;93;p21"/>
          <p:cNvSpPr txBox="1"/>
          <p:nvPr/>
        </p:nvSpPr>
        <p:spPr>
          <a:xfrm>
            <a:off x="3681750" y="1638175"/>
            <a:ext cx="5367300" cy="20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pt-BR" sz="4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chivo Narrow"/>
                <a:ea typeface="Archivo Narrow"/>
                <a:cs typeface="Archivo Narrow"/>
                <a:sym typeface="Archivo Narrow"/>
              </a:rPr>
              <a:t>S</a:t>
            </a:r>
            <a:r>
              <a:rPr lang="pt-BR" sz="4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chivo Narrow"/>
                <a:ea typeface="Archivo Narrow"/>
                <a:cs typeface="Archivo Narrow"/>
                <a:sym typeface="Archivo Narrow"/>
              </a:rPr>
              <a:t>e </a:t>
            </a:r>
            <a:r>
              <a:rPr lang="pt-BR" sz="4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chivo Narrow"/>
                <a:ea typeface="Archivo Narrow"/>
                <a:cs typeface="Archivo Narrow"/>
                <a:sym typeface="Archivo Narrow"/>
              </a:rPr>
              <a:t>a sociedade muda, as instituições devem mudar...</a:t>
            </a:r>
            <a:endParaRPr sz="5500" b="1" dirty="0">
              <a:solidFill>
                <a:schemeClr val="tx1">
                  <a:lumMod val="65000"/>
                  <a:lumOff val="35000"/>
                </a:schemeClr>
              </a:solidFill>
              <a:latin typeface="Archivo Narrow"/>
              <a:ea typeface="Archivo Narrow"/>
              <a:cs typeface="Archivo Narrow"/>
              <a:sym typeface="Archivo Narrow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0"/>
          <p:cNvSpPr/>
          <p:nvPr/>
        </p:nvSpPr>
        <p:spPr>
          <a:xfrm>
            <a:off x="311699" y="1443885"/>
            <a:ext cx="7484763" cy="30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27000" lvl="0" algn="just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</a:pPr>
            <a:r>
              <a:rPr lang="pt-B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chivo Narrow" panose="020B0604020202020204" charset="0"/>
                <a:ea typeface="Archivo Narrow"/>
                <a:cs typeface="Archivo Narrow"/>
                <a:sym typeface="Archivo Narrow"/>
              </a:rPr>
              <a:t>Mais cidadão e menos Estado</a:t>
            </a:r>
          </a:p>
          <a:p>
            <a:pPr marL="127000" lvl="0" algn="just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</a:pPr>
            <a:endParaRPr sz="2400" dirty="0" smtClean="0">
              <a:solidFill>
                <a:schemeClr val="tx1">
                  <a:lumMod val="65000"/>
                  <a:lumOff val="35000"/>
                </a:schemeClr>
              </a:solidFill>
              <a:latin typeface="Archivo Narrow" panose="020B0604020202020204" charset="0"/>
              <a:ea typeface="Archivo Narrow"/>
              <a:cs typeface="Archivo Narrow"/>
              <a:sym typeface="Archivo Narrow"/>
            </a:endParaRPr>
          </a:p>
          <a:p>
            <a:pPr marL="127000" lvl="0" algn="just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</a:pPr>
            <a:r>
              <a:rPr lang="pt-B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chivo Narrow" panose="020B0604020202020204" charset="0"/>
                <a:ea typeface="Archivo Narrow"/>
                <a:cs typeface="Archivo Narrow"/>
                <a:sym typeface="Archivo Narrow"/>
              </a:rPr>
              <a:t>Economia como a base do desenvolvimento</a:t>
            </a:r>
          </a:p>
          <a:p>
            <a:pPr marL="127000" lvl="0" algn="just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</a:pPr>
            <a:endParaRPr sz="2400" dirty="0">
              <a:solidFill>
                <a:schemeClr val="tx1">
                  <a:lumMod val="65000"/>
                  <a:lumOff val="35000"/>
                </a:schemeClr>
              </a:solidFill>
              <a:latin typeface="Archivo Narrow" panose="020B0604020202020204" charset="0"/>
              <a:ea typeface="Archivo Narrow"/>
              <a:cs typeface="Archivo Narrow"/>
              <a:sym typeface="Archivo Narrow"/>
            </a:endParaRPr>
          </a:p>
          <a:p>
            <a:pPr marL="127000" lvl="0" algn="just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</a:pP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chivo Narrow" panose="020B0604020202020204" charset="0"/>
                <a:ea typeface="Archivo Narrow"/>
                <a:cs typeface="Archivo Narrow"/>
                <a:sym typeface="Archivo Narrow"/>
              </a:rPr>
              <a:t>Confiança como a base de novos </a:t>
            </a:r>
            <a:r>
              <a:rPr lang="pt-B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chivo Narrow" panose="020B0604020202020204" charset="0"/>
                <a:ea typeface="Archivo Narrow"/>
                <a:cs typeface="Archivo Narrow"/>
                <a:sym typeface="Archivo Narrow"/>
              </a:rPr>
              <a:t>investimentos</a:t>
            </a:r>
          </a:p>
          <a:p>
            <a:pPr marL="127000" lvl="0" algn="just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</a:pPr>
            <a:endParaRPr sz="2400" dirty="0">
              <a:solidFill>
                <a:schemeClr val="tx1">
                  <a:lumMod val="65000"/>
                  <a:lumOff val="35000"/>
                </a:schemeClr>
              </a:solidFill>
              <a:latin typeface="Archivo Narrow" panose="020B0604020202020204" charset="0"/>
              <a:ea typeface="Archivo Narrow"/>
              <a:cs typeface="Archivo Narrow"/>
              <a:sym typeface="Archivo Narrow"/>
            </a:endParaRPr>
          </a:p>
          <a:p>
            <a:pPr marL="127000" lvl="0" algn="just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</a:pP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chivo Narrow" panose="020B0604020202020204" charset="0"/>
                <a:ea typeface="Archivo Narrow"/>
                <a:cs typeface="Archivo Narrow"/>
                <a:sym typeface="Archivo Narrow"/>
              </a:rPr>
              <a:t>Desenvolvimento como o elemento propulsor do progresso </a:t>
            </a:r>
            <a:r>
              <a:rPr lang="pt-B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chivo Narrow" panose="020B0604020202020204" charset="0"/>
                <a:ea typeface="Archivo Narrow"/>
                <a:cs typeface="Archivo Narrow"/>
                <a:sym typeface="Archivo Narrow"/>
              </a:rPr>
              <a:t>social.</a:t>
            </a:r>
            <a:endParaRPr sz="2400" dirty="0">
              <a:solidFill>
                <a:schemeClr val="tx1">
                  <a:lumMod val="65000"/>
                  <a:lumOff val="35000"/>
                </a:schemeClr>
              </a:solidFill>
              <a:latin typeface="Archivo Narrow" panose="020B0604020202020204" charset="0"/>
              <a:ea typeface="Archivo Narrow"/>
              <a:cs typeface="Archivo Narrow"/>
              <a:sym typeface="Archivo Narrow"/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chivo Narrow" panose="020B0604020202020204" charset="0"/>
              </a:rPr>
              <a:t>PRINCÍPIOS DA SOCIEDADE DO SÉCULO XXI</a:t>
            </a:r>
            <a:endParaRPr lang="pt-BR" sz="3600" b="1" dirty="0">
              <a:solidFill>
                <a:schemeClr val="tx1">
                  <a:lumMod val="65000"/>
                  <a:lumOff val="35000"/>
                </a:schemeClr>
              </a:solidFill>
              <a:latin typeface="Archivo Narrow" panose="020B060402020202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/>
        </p:nvSpPr>
        <p:spPr>
          <a:xfrm>
            <a:off x="2000464" y="1362649"/>
            <a:ext cx="1348500" cy="231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0"/>
              <a:buFont typeface="Arial"/>
              <a:buNone/>
            </a:pPr>
            <a:endParaRPr sz="18000" b="1" i="0" u="none" strike="noStrike" cap="none" dirty="0">
              <a:solidFill>
                <a:srgbClr val="FFFFFF"/>
              </a:solidFill>
              <a:latin typeface="Archivo Narrow"/>
              <a:ea typeface="Archivo Narrow"/>
              <a:cs typeface="Archivo Narrow"/>
              <a:sym typeface="Archivo Narrow"/>
            </a:endParaRPr>
          </a:p>
        </p:txBody>
      </p:sp>
      <p:sp>
        <p:nvSpPr>
          <p:cNvPr id="80" name="Google Shape;80;p19"/>
          <p:cNvSpPr txBox="1"/>
          <p:nvPr/>
        </p:nvSpPr>
        <p:spPr>
          <a:xfrm>
            <a:off x="3681748" y="1638175"/>
            <a:ext cx="4557600" cy="19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Arial"/>
              <a:buNone/>
            </a:pPr>
            <a:r>
              <a:rPr lang="pt-BR" sz="5500" b="1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chivo Narrow"/>
                <a:ea typeface="Archivo Narrow"/>
                <a:cs typeface="Archivo Narrow"/>
                <a:sym typeface="Archivo Narrow"/>
              </a:rPr>
              <a:t>MP DO SÉCULO 21</a:t>
            </a:r>
            <a:endParaRPr sz="5500" b="1" i="0" u="none" strike="noStrike" cap="none" dirty="0">
              <a:solidFill>
                <a:schemeClr val="tx1">
                  <a:lumMod val="65000"/>
                  <a:lumOff val="35000"/>
                </a:schemeClr>
              </a:solidFill>
              <a:latin typeface="Archivo Narrow"/>
              <a:ea typeface="Archivo Narrow"/>
              <a:cs typeface="Archivo Narrow"/>
              <a:sym typeface="Archivo Narrow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440012" y="412512"/>
            <a:ext cx="67088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chivo Narrow" panose="020B0604020202020204" charset="0"/>
              </a:rPr>
              <a:t>NOVO MODELO DE RELACIONAMENTO </a:t>
            </a:r>
            <a:endParaRPr lang="pt-BR" sz="3200" b="1" dirty="0">
              <a:solidFill>
                <a:schemeClr val="tx1">
                  <a:lumMod val="65000"/>
                  <a:lumOff val="35000"/>
                </a:schemeClr>
              </a:solidFill>
              <a:latin typeface="Archivo Narrow" panose="020B060402020202020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512551" y="1520670"/>
            <a:ext cx="494634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chivo Narrow"/>
                <a:ea typeface="Archivo Narrow"/>
                <a:cs typeface="Archivo Narrow"/>
                <a:sym typeface="Archivo Narrow"/>
              </a:rPr>
              <a:t>Intensificar </a:t>
            </a:r>
            <a:r>
              <a:rPr lang="pt-B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Archivo Narrow"/>
                <a:ea typeface="Archivo Narrow"/>
                <a:cs typeface="Archivo Narrow"/>
                <a:sym typeface="Archivo Narrow"/>
              </a:rPr>
              <a:t>a </a:t>
            </a:r>
            <a:r>
              <a:rPr lang="pt-BR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chivo Narrow"/>
                <a:ea typeface="Archivo Narrow"/>
                <a:cs typeface="Archivo Narrow"/>
                <a:sym typeface="Archivo Narrow"/>
              </a:rPr>
              <a:t>relação com a indústria e com o comércio</a:t>
            </a:r>
            <a:r>
              <a:rPr lang="pt-B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Archivo Narrow"/>
                <a:ea typeface="Archivo Narrow"/>
                <a:cs typeface="Archivo Narrow"/>
                <a:sym typeface="Archivo Narrow"/>
              </a:rPr>
              <a:t>, com o segmento privado de uma maneira geral (aproximação)</a:t>
            </a:r>
          </a:p>
          <a:p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4283241" y="3080083"/>
            <a:ext cx="4262617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Archivo Narrow"/>
                <a:ea typeface="Archivo Narrow"/>
                <a:cs typeface="Archivo Narrow"/>
                <a:sym typeface="Archivo Narrow"/>
              </a:rPr>
              <a:t>estabelecer atuação conjunta: buscar conhecer quais são as </a:t>
            </a:r>
            <a:r>
              <a:rPr lang="pt-BR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chivo Narrow"/>
                <a:ea typeface="Archivo Narrow"/>
                <a:cs typeface="Archivo Narrow"/>
                <a:sym typeface="Archivo Narrow"/>
              </a:rPr>
              <a:t>necessidades do setor privado</a:t>
            </a:r>
            <a:r>
              <a:rPr lang="pt-BR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chivo Narrow"/>
                <a:ea typeface="Archivo Narrow"/>
                <a:cs typeface="Archivo Narrow"/>
                <a:sym typeface="Archivo Narrow"/>
              </a:rPr>
              <a:t> </a:t>
            </a:r>
            <a:r>
              <a:rPr lang="pt-B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Archivo Narrow"/>
                <a:ea typeface="Archivo Narrow"/>
                <a:cs typeface="Archivo Narrow"/>
                <a:sym typeface="Archivo Narrow"/>
              </a:rPr>
              <a:t>e identificar como é possível o MPSC contribuir (resolutividade)</a:t>
            </a:r>
          </a:p>
          <a:p>
            <a:pPr algn="r"/>
            <a:endParaRPr lang="pt-BR" dirty="0"/>
          </a:p>
        </p:txBody>
      </p:sp>
      <p:sp>
        <p:nvSpPr>
          <p:cNvPr id="6" name="Seta em curva para a direita 5"/>
          <p:cNvSpPr/>
          <p:nvPr/>
        </p:nvSpPr>
        <p:spPr>
          <a:xfrm rot="19501856">
            <a:off x="2530069" y="2772401"/>
            <a:ext cx="790647" cy="1648344"/>
          </a:xfrm>
          <a:prstGeom prst="curvedRightArrow">
            <a:avLst/>
          </a:prstGeom>
          <a:solidFill>
            <a:schemeClr val="accent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8735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581291" y="1196284"/>
            <a:ext cx="5864537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bg1"/>
                </a:solidFill>
                <a:latin typeface="Archivo Narrow" panose="020B0604020202020204" charset="0"/>
                <a:sym typeface="Archivo Narrow"/>
              </a:rPr>
              <a:t>Maneiras como a </a:t>
            </a:r>
            <a:r>
              <a:rPr lang="pt-BR" sz="2800" b="1" dirty="0" smtClean="0">
                <a:solidFill>
                  <a:schemeClr val="bg1"/>
                </a:solidFill>
                <a:latin typeface="Archivo Narrow" panose="020B0604020202020204" charset="0"/>
                <a:sym typeface="Archivo Narrow"/>
              </a:rPr>
              <a:t>Instituição </a:t>
            </a:r>
            <a:r>
              <a:rPr lang="pt-BR" sz="2800" b="1" dirty="0">
                <a:solidFill>
                  <a:schemeClr val="bg1"/>
                </a:solidFill>
                <a:latin typeface="Archivo Narrow" panose="020B0604020202020204" charset="0"/>
                <a:sym typeface="Archivo Narrow"/>
              </a:rPr>
              <a:t>pode contribuir com o progresso, a melhora dos </a:t>
            </a:r>
            <a:r>
              <a:rPr lang="pt-B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chivo Narrow" panose="020B0604020202020204" charset="0"/>
                <a:sym typeface="Archivo Narrow"/>
              </a:rPr>
              <a:t>indicadores sociais </a:t>
            </a:r>
            <a:r>
              <a:rPr lang="pt-BR" sz="2800" b="1" dirty="0">
                <a:solidFill>
                  <a:schemeClr val="bg1"/>
                </a:solidFill>
                <a:latin typeface="Archivo Narrow" panose="020B0604020202020204" charset="0"/>
                <a:sym typeface="Archivo Narrow"/>
              </a:rPr>
              <a:t>e o </a:t>
            </a:r>
            <a:r>
              <a:rPr lang="pt-B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chivo Narrow" panose="020B0604020202020204" charset="0"/>
                <a:sym typeface="Archivo Narrow"/>
              </a:rPr>
              <a:t>desenvolvimento econômico </a:t>
            </a:r>
            <a:r>
              <a:rPr lang="pt-BR" sz="2800" b="1" dirty="0" smtClean="0">
                <a:solidFill>
                  <a:schemeClr val="bg1"/>
                </a:solidFill>
                <a:latin typeface="Archivo Narrow" panose="020B0604020202020204" charset="0"/>
                <a:sym typeface="Archivo Narrow"/>
              </a:rPr>
              <a:t>catarinense</a:t>
            </a:r>
            <a:endParaRPr lang="pt-BR" sz="2800" b="1" dirty="0">
              <a:solidFill>
                <a:schemeClr val="bg1"/>
              </a:solidFill>
              <a:latin typeface="Archivo Narrow" panose="020B0604020202020204" charset="0"/>
              <a:sym typeface="Archivo Narrow"/>
            </a:endParaRPr>
          </a:p>
          <a:p>
            <a:endParaRPr 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6003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387" y="416814"/>
            <a:ext cx="6458712" cy="4309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380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735645" y="488138"/>
            <a:ext cx="652455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latin typeface="Archivo Narrow" panose="020B0604020202020204" charset="0"/>
                <a:sym typeface="Archivo Narrow"/>
              </a:rPr>
              <a:t>E</a:t>
            </a:r>
            <a:r>
              <a:rPr lang="pt-BR" sz="2800" dirty="0" smtClean="0">
                <a:latin typeface="Archivo Narrow" panose="020B0604020202020204" charset="0"/>
                <a:sym typeface="Archivo Narrow"/>
              </a:rPr>
              <a:t>cossistema </a:t>
            </a:r>
            <a:r>
              <a:rPr lang="pt-BR" sz="2800" dirty="0">
                <a:latin typeface="Archivo Narrow" panose="020B0604020202020204" charset="0"/>
                <a:sym typeface="Archivo Narrow"/>
              </a:rPr>
              <a:t>econômico sustentável e </a:t>
            </a:r>
            <a:r>
              <a:rPr lang="pt-BR" sz="2800" dirty="0" smtClean="0">
                <a:latin typeface="Archivo Narrow" panose="020B0604020202020204" charset="0"/>
                <a:sym typeface="Archivo Narrow"/>
              </a:rPr>
              <a:t>competitivo</a:t>
            </a:r>
          </a:p>
          <a:p>
            <a:endParaRPr lang="pt-BR" sz="2800" dirty="0">
              <a:latin typeface="Archivo Narrow" panose="020B0604020202020204" charset="0"/>
              <a:sym typeface="Archivo Narrow"/>
            </a:endParaRPr>
          </a:p>
          <a:p>
            <a:r>
              <a:rPr lang="pt-BR" sz="2800" dirty="0" err="1" smtClean="0">
                <a:latin typeface="Archivo Narrow" panose="020B0604020202020204" charset="0"/>
                <a:sym typeface="Archivo Narrow"/>
              </a:rPr>
              <a:t>Compliance</a:t>
            </a:r>
            <a:endParaRPr lang="pt-BR" sz="2800" dirty="0" smtClean="0">
              <a:latin typeface="Archivo Narrow" panose="020B0604020202020204" charset="0"/>
              <a:sym typeface="Archivo Narrow"/>
            </a:endParaRPr>
          </a:p>
          <a:p>
            <a:endParaRPr lang="pt-BR" sz="2800" dirty="0">
              <a:latin typeface="Archivo Narrow" panose="020B0604020202020204" charset="0"/>
              <a:sym typeface="Archivo Narrow"/>
            </a:endParaRPr>
          </a:p>
          <a:p>
            <a:r>
              <a:rPr lang="pt-BR" sz="2800" dirty="0" smtClean="0">
                <a:latin typeface="Archivo Narrow" panose="020B0604020202020204" charset="0"/>
                <a:sym typeface="Archivo Narrow"/>
              </a:rPr>
              <a:t>Ambiente </a:t>
            </a:r>
            <a:r>
              <a:rPr lang="pt-BR" sz="2800" dirty="0">
                <a:latin typeface="Archivo Narrow" panose="020B0604020202020204" charset="0"/>
                <a:sym typeface="Archivo Narrow"/>
              </a:rPr>
              <a:t>com segurança </a:t>
            </a:r>
            <a:r>
              <a:rPr lang="pt-BR" sz="2800" dirty="0" smtClean="0">
                <a:latin typeface="Archivo Narrow" panose="020B0604020202020204" charset="0"/>
                <a:sym typeface="Archivo Narrow"/>
              </a:rPr>
              <a:t>jurídica</a:t>
            </a:r>
          </a:p>
          <a:p>
            <a:endParaRPr lang="pt-BR" sz="2800" dirty="0">
              <a:latin typeface="Archivo Narrow" panose="020B0604020202020204" charset="0"/>
              <a:sym typeface="Archivo Narrow"/>
            </a:endParaRPr>
          </a:p>
          <a:p>
            <a:r>
              <a:rPr lang="pt-BR" sz="2800" dirty="0" smtClean="0">
                <a:latin typeface="Archivo Narrow" panose="020B0604020202020204" charset="0"/>
                <a:sym typeface="Archivo Narrow"/>
              </a:rPr>
              <a:t>Infraestruturas logísticas</a:t>
            </a:r>
          </a:p>
          <a:p>
            <a:endParaRPr lang="pt-BR" sz="2800" dirty="0">
              <a:latin typeface="Archivo Narrow" panose="020B0604020202020204" charset="0"/>
              <a:sym typeface="Archivo Narrow"/>
            </a:endParaRPr>
          </a:p>
          <a:p>
            <a:r>
              <a:rPr lang="pt-BR" sz="2800" dirty="0" smtClean="0">
                <a:latin typeface="Archivo Narrow" panose="020B0604020202020204" charset="0"/>
                <a:sym typeface="Archivo Narrow"/>
              </a:rPr>
              <a:t>Ecossistema </a:t>
            </a:r>
            <a:r>
              <a:rPr lang="pt-BR" sz="2800" dirty="0">
                <a:latin typeface="Archivo Narrow" panose="020B0604020202020204" charset="0"/>
                <a:sym typeface="Archivo Narrow"/>
              </a:rPr>
              <a:t>de tecnologia</a:t>
            </a:r>
            <a:endParaRPr lang="pt-BR" sz="2800" dirty="0">
              <a:latin typeface="Archivo Narrow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3546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0"/>
          <p:cNvSpPr txBox="1"/>
          <p:nvPr/>
        </p:nvSpPr>
        <p:spPr>
          <a:xfrm>
            <a:off x="-664420" y="1362649"/>
            <a:ext cx="4013384" cy="231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0"/>
              <a:buFont typeface="Arial"/>
              <a:buNone/>
            </a:pPr>
            <a:endParaRPr sz="4000" b="1" i="0" u="none" strike="noStrike" cap="none" dirty="0">
              <a:solidFill>
                <a:srgbClr val="FFFFFF"/>
              </a:solidFill>
              <a:latin typeface="Archivo Narrow"/>
              <a:ea typeface="Archivo Narrow"/>
              <a:cs typeface="Archivo Narrow"/>
              <a:sym typeface="Archivo Narrow"/>
            </a:endParaRPr>
          </a:p>
        </p:txBody>
      </p:sp>
      <p:sp>
        <p:nvSpPr>
          <p:cNvPr id="85" name="Google Shape;85;p20"/>
          <p:cNvSpPr txBox="1"/>
          <p:nvPr/>
        </p:nvSpPr>
        <p:spPr>
          <a:xfrm>
            <a:off x="3530446" y="1246321"/>
            <a:ext cx="5613554" cy="25432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pt-BR" sz="4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chivo Narrow"/>
                <a:ea typeface="Archivo Narrow"/>
                <a:cs typeface="Archivo Narrow"/>
                <a:sym typeface="Archivo Narrow"/>
              </a:rPr>
              <a:t>COMBATE À CORRUPÇÃO E À </a:t>
            </a:r>
            <a:r>
              <a:rPr lang="pt-B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chivo Narrow"/>
                <a:ea typeface="Archivo Narrow"/>
                <a:cs typeface="Archivo Narrow"/>
                <a:sym typeface="Archivo Narrow"/>
              </a:rPr>
              <a:t>MACROCRIMINALIDADE</a:t>
            </a:r>
            <a:endParaRPr sz="4400" b="1" dirty="0">
              <a:solidFill>
                <a:schemeClr val="tx1">
                  <a:lumMod val="65000"/>
                  <a:lumOff val="35000"/>
                </a:schemeClr>
              </a:solidFill>
              <a:latin typeface="Archivo Narrow"/>
              <a:ea typeface="Archivo Narrow"/>
              <a:cs typeface="Archivo Narrow"/>
              <a:sym typeface="Archivo Narrow"/>
            </a:endParaRPr>
          </a:p>
        </p:txBody>
      </p:sp>
    </p:spTree>
    <p:extLst>
      <p:ext uri="{BB962C8B-B14F-4D97-AF65-F5344CB8AC3E}">
        <p14:creationId xmlns:p14="http://schemas.microsoft.com/office/powerpoint/2010/main" val="1079462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4766" y="410367"/>
            <a:ext cx="6433564" cy="4406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103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de cantos arredondados 2"/>
          <p:cNvSpPr/>
          <p:nvPr/>
        </p:nvSpPr>
        <p:spPr>
          <a:xfrm>
            <a:off x="420674" y="1249953"/>
            <a:ext cx="7344318" cy="391886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358797" y="1241729"/>
            <a:ext cx="74061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DE ACORDO COM O FÓRUM MUNDIAL ECONÔMICO:</a:t>
            </a:r>
            <a:endParaRPr lang="pt-BR" sz="2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420674" y="2012194"/>
            <a:ext cx="714890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chivo Narrow" panose="020B0604020202020204" charset="0"/>
              </a:rPr>
              <a:t>3,6% de tudo o que se produz e consome no planeta por ano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t-BR" sz="2400" dirty="0">
              <a:solidFill>
                <a:schemeClr val="tx1">
                  <a:lumMod val="65000"/>
                  <a:lumOff val="35000"/>
                </a:schemeClr>
              </a:solidFill>
              <a:latin typeface="Archivo Narrow" panose="020B0604020202020204" charset="0"/>
            </a:endParaRPr>
          </a:p>
          <a:p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chivo Narrow" panose="020B0604020202020204" charset="0"/>
              </a:rPr>
              <a:t>4 x o PIB da </a:t>
            </a:r>
            <a:r>
              <a:rPr lang="pt-B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chivo Narrow" panose="020B0604020202020204" charset="0"/>
              </a:rPr>
              <a:t>Argentina</a:t>
            </a:r>
          </a:p>
          <a:p>
            <a:endParaRPr lang="pt-BR" sz="2400" dirty="0">
              <a:solidFill>
                <a:schemeClr val="tx1">
                  <a:lumMod val="65000"/>
                  <a:lumOff val="35000"/>
                </a:schemeClr>
              </a:solidFill>
              <a:latin typeface="Archivo Narrow" panose="020B0604020202020204" charset="0"/>
            </a:endParaRPr>
          </a:p>
          <a:p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chivo Narrow" panose="020B0604020202020204" charset="0"/>
              </a:rPr>
              <a:t>10 X o PIB da Colômbia</a:t>
            </a:r>
          </a:p>
        </p:txBody>
      </p:sp>
    </p:spTree>
    <p:extLst>
      <p:ext uri="{BB962C8B-B14F-4D97-AF65-F5344CB8AC3E}">
        <p14:creationId xmlns:p14="http://schemas.microsoft.com/office/powerpoint/2010/main" val="341062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4"/>
          <p:cNvSpPr txBox="1"/>
          <p:nvPr/>
        </p:nvSpPr>
        <p:spPr>
          <a:xfrm>
            <a:off x="1168781" y="1763454"/>
            <a:ext cx="6215170" cy="70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1" dirty="0">
                <a:solidFill>
                  <a:schemeClr val="tx1"/>
                </a:solidFill>
                <a:latin typeface="Archivo Narrow"/>
                <a:ea typeface="Archivo Narrow"/>
                <a:cs typeface="Archivo Narrow"/>
                <a:sym typeface="Archivo Narrow"/>
              </a:rPr>
              <a:t>Operações do GAECO (Grupo de Atuação Especial de Combate às Organizações Criminosas) e GEAC (Grupo Anticorrupção)</a:t>
            </a:r>
            <a:endParaRPr sz="1600" b="1" dirty="0">
              <a:solidFill>
                <a:schemeClr val="tx1"/>
              </a:solidFill>
              <a:latin typeface="Archivo Narrow"/>
              <a:ea typeface="Archivo Narrow"/>
              <a:cs typeface="Archivo Narrow"/>
              <a:sym typeface="Archivo Narrow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tx1"/>
              </a:solidFill>
              <a:latin typeface="Archivo Narrow"/>
              <a:ea typeface="Archivo Narrow"/>
              <a:cs typeface="Archivo Narrow"/>
              <a:sym typeface="Archivo Narrow"/>
            </a:endParaRPr>
          </a:p>
        </p:txBody>
      </p:sp>
      <p:pic>
        <p:nvPicPr>
          <p:cNvPr id="119" name="Google Shape;119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21201" y="1024325"/>
            <a:ext cx="1826332" cy="60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4334" y="888195"/>
            <a:ext cx="2086477" cy="875259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1686051" y="2910196"/>
            <a:ext cx="213818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0" lvl="0" algn="ctr">
              <a:buClr>
                <a:schemeClr val="lt1"/>
              </a:buClr>
              <a:buSzPts val="1600"/>
            </a:pPr>
            <a:r>
              <a:rPr lang="pt-BR" dirty="0" smtClean="0">
                <a:solidFill>
                  <a:schemeClr val="tx1"/>
                </a:solidFill>
                <a:latin typeface="Archivo Narrow"/>
                <a:ea typeface="Archivo Narrow"/>
                <a:cs typeface="Archivo Narrow"/>
                <a:sym typeface="Archivo Narrow"/>
              </a:rPr>
              <a:t>“</a:t>
            </a:r>
            <a:r>
              <a:rPr lang="pt-BR" dirty="0">
                <a:solidFill>
                  <a:schemeClr val="tx1"/>
                </a:solidFill>
                <a:latin typeface="Archivo Narrow"/>
                <a:ea typeface="Archivo Narrow"/>
                <a:cs typeface="Archivo Narrow"/>
                <a:sym typeface="Archivo Narrow"/>
              </a:rPr>
              <a:t>Triângulo das bebidas”</a:t>
            </a:r>
          </a:p>
          <a:p>
            <a:pPr marL="127000" lvl="0" algn="ctr">
              <a:buClr>
                <a:schemeClr val="lt1"/>
              </a:buClr>
              <a:buSzPts val="1600"/>
            </a:pPr>
            <a:endParaRPr lang="pt-BR" dirty="0" smtClean="0">
              <a:solidFill>
                <a:schemeClr val="tx1"/>
              </a:solidFill>
              <a:latin typeface="Archivo Narrow"/>
              <a:ea typeface="Archivo Narrow"/>
              <a:cs typeface="Archivo Narrow"/>
              <a:sym typeface="Archivo Narrow"/>
            </a:endParaRPr>
          </a:p>
          <a:p>
            <a:pPr marL="127000" lvl="0" algn="ctr">
              <a:buClr>
                <a:schemeClr val="lt1"/>
              </a:buClr>
              <a:buSzPts val="1600"/>
            </a:pPr>
            <a:r>
              <a:rPr lang="pt-BR" dirty="0" smtClean="0">
                <a:solidFill>
                  <a:schemeClr val="tx1"/>
                </a:solidFill>
                <a:latin typeface="Archivo Narrow"/>
                <a:ea typeface="Archivo Narrow"/>
                <a:cs typeface="Archivo Narrow"/>
                <a:sym typeface="Archivo Narrow"/>
              </a:rPr>
              <a:t>“</a:t>
            </a:r>
            <a:r>
              <a:rPr lang="pt-BR" dirty="0">
                <a:solidFill>
                  <a:schemeClr val="tx1"/>
                </a:solidFill>
                <a:latin typeface="Archivo Narrow"/>
                <a:ea typeface="Archivo Narrow"/>
                <a:cs typeface="Archivo Narrow"/>
                <a:sym typeface="Archivo Narrow"/>
              </a:rPr>
              <a:t>Fundo do Poço”</a:t>
            </a:r>
          </a:p>
          <a:p>
            <a:pPr marL="127000" lvl="0" algn="ctr">
              <a:buClr>
                <a:schemeClr val="lt1"/>
              </a:buClr>
              <a:buSzPts val="1600"/>
            </a:pPr>
            <a:endParaRPr lang="pt-BR" dirty="0" smtClean="0">
              <a:solidFill>
                <a:schemeClr val="tx1"/>
              </a:solidFill>
              <a:latin typeface="Archivo Narrow"/>
              <a:ea typeface="Archivo Narrow"/>
              <a:cs typeface="Archivo Narrow"/>
              <a:sym typeface="Archivo Narrow"/>
            </a:endParaRPr>
          </a:p>
          <a:p>
            <a:pPr marL="127000" lvl="0" algn="ctr">
              <a:buClr>
                <a:schemeClr val="lt1"/>
              </a:buClr>
              <a:buSzPts val="1600"/>
            </a:pPr>
            <a:r>
              <a:rPr lang="pt-BR" dirty="0" smtClean="0">
                <a:solidFill>
                  <a:schemeClr val="tx1"/>
                </a:solidFill>
                <a:latin typeface="Archivo Narrow"/>
                <a:ea typeface="Archivo Narrow"/>
                <a:cs typeface="Archivo Narrow"/>
                <a:sym typeface="Archivo Narrow"/>
              </a:rPr>
              <a:t>“</a:t>
            </a:r>
            <a:r>
              <a:rPr lang="pt-BR" dirty="0">
                <a:solidFill>
                  <a:schemeClr val="tx1"/>
                </a:solidFill>
                <a:latin typeface="Archivo Narrow"/>
                <a:ea typeface="Archivo Narrow"/>
                <a:cs typeface="Archivo Narrow"/>
                <a:sym typeface="Archivo Narrow"/>
              </a:rPr>
              <a:t>Leite Adulterado I, II e III</a:t>
            </a:r>
            <a:r>
              <a:rPr lang="pt-BR" dirty="0" smtClean="0">
                <a:solidFill>
                  <a:schemeClr val="tx1"/>
                </a:solidFill>
                <a:latin typeface="Archivo Narrow"/>
                <a:ea typeface="Archivo Narrow"/>
                <a:cs typeface="Archivo Narrow"/>
                <a:sym typeface="Archivo Narrow"/>
              </a:rPr>
              <a:t>”</a:t>
            </a:r>
            <a:endParaRPr lang="pt-BR" dirty="0">
              <a:solidFill>
                <a:schemeClr val="tx1"/>
              </a:solidFill>
              <a:latin typeface="Archivo Narrow"/>
              <a:ea typeface="Archivo Narrow"/>
              <a:cs typeface="Archivo Narrow"/>
              <a:sym typeface="Archivo Narrow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4977636" y="2910196"/>
            <a:ext cx="232381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0" lvl="0" algn="ctr">
              <a:buClr>
                <a:schemeClr val="lt1"/>
              </a:buClr>
              <a:buSzPts val="1600"/>
            </a:pPr>
            <a:r>
              <a:rPr lang="pt-BR" dirty="0">
                <a:solidFill>
                  <a:schemeClr val="tx1"/>
                </a:solidFill>
                <a:latin typeface="Archivo Narrow"/>
                <a:ea typeface="Archivo Narrow"/>
                <a:cs typeface="Archivo Narrow"/>
                <a:sym typeface="Archivo Narrow"/>
              </a:rPr>
              <a:t>“Águas Mornas</a:t>
            </a:r>
            <a:r>
              <a:rPr lang="pt-BR" dirty="0" smtClean="0">
                <a:solidFill>
                  <a:schemeClr val="tx1"/>
                </a:solidFill>
                <a:latin typeface="Archivo Narrow"/>
                <a:ea typeface="Archivo Narrow"/>
                <a:cs typeface="Archivo Narrow"/>
                <a:sym typeface="Archivo Narrow"/>
              </a:rPr>
              <a:t>”</a:t>
            </a:r>
          </a:p>
          <a:p>
            <a:pPr marL="127000" lvl="0" algn="ctr">
              <a:buClr>
                <a:schemeClr val="lt1"/>
              </a:buClr>
              <a:buSzPts val="1600"/>
            </a:pPr>
            <a:endParaRPr lang="pt-BR" dirty="0">
              <a:solidFill>
                <a:schemeClr val="tx1"/>
              </a:solidFill>
              <a:latin typeface="Archivo Narrow"/>
              <a:ea typeface="Archivo Narrow"/>
              <a:cs typeface="Archivo Narrow"/>
              <a:sym typeface="Archivo Narrow"/>
            </a:endParaRPr>
          </a:p>
          <a:p>
            <a:pPr marL="127000" lvl="0" algn="ctr">
              <a:buClr>
                <a:schemeClr val="lt1"/>
              </a:buClr>
              <a:buSzPts val="1600"/>
            </a:pPr>
            <a:r>
              <a:rPr lang="pt-BR" dirty="0">
                <a:solidFill>
                  <a:schemeClr val="tx1"/>
                </a:solidFill>
                <a:latin typeface="Archivo Narrow"/>
                <a:ea typeface="Archivo Narrow"/>
                <a:cs typeface="Archivo Narrow"/>
                <a:sym typeface="Archivo Narrow"/>
              </a:rPr>
              <a:t>“Ressonância</a:t>
            </a:r>
            <a:r>
              <a:rPr lang="pt-BR" dirty="0" smtClean="0">
                <a:solidFill>
                  <a:schemeClr val="tx1"/>
                </a:solidFill>
                <a:latin typeface="Archivo Narrow"/>
                <a:ea typeface="Archivo Narrow"/>
                <a:cs typeface="Archivo Narrow"/>
                <a:sym typeface="Archivo Narrow"/>
              </a:rPr>
              <a:t>”</a:t>
            </a:r>
          </a:p>
          <a:p>
            <a:pPr marL="127000" lvl="0" algn="ctr">
              <a:buClr>
                <a:schemeClr val="lt1"/>
              </a:buClr>
              <a:buSzPts val="1600"/>
            </a:pPr>
            <a:endParaRPr lang="pt-BR" dirty="0">
              <a:solidFill>
                <a:schemeClr val="tx1"/>
              </a:solidFill>
              <a:latin typeface="Archivo Narrow"/>
              <a:ea typeface="Archivo Narrow"/>
              <a:cs typeface="Archivo Narrow"/>
              <a:sym typeface="Archivo Narrow"/>
            </a:endParaRPr>
          </a:p>
          <a:p>
            <a:pPr marL="127000" lvl="0" algn="ctr">
              <a:buClr>
                <a:schemeClr val="lt1"/>
              </a:buClr>
              <a:buSzPts val="1600"/>
            </a:pPr>
            <a:r>
              <a:rPr lang="pt-BR" dirty="0">
                <a:solidFill>
                  <a:schemeClr val="tx1"/>
                </a:solidFill>
                <a:latin typeface="Archivo Narrow"/>
                <a:ea typeface="Archivo Narrow"/>
                <a:cs typeface="Archivo Narrow"/>
                <a:sym typeface="Archivo Narrow"/>
              </a:rPr>
              <a:t>“</a:t>
            </a:r>
            <a:r>
              <a:rPr lang="pt-BR" dirty="0" err="1">
                <a:solidFill>
                  <a:schemeClr val="tx1"/>
                </a:solidFill>
                <a:latin typeface="Archivo Narrow"/>
                <a:ea typeface="Archivo Narrow"/>
                <a:cs typeface="Archivo Narrow"/>
                <a:sym typeface="Archivo Narrow"/>
              </a:rPr>
              <a:t>Patrola</a:t>
            </a:r>
            <a:r>
              <a:rPr lang="pt-BR" dirty="0">
                <a:solidFill>
                  <a:schemeClr val="tx1"/>
                </a:solidFill>
                <a:latin typeface="Archivo Narrow"/>
                <a:ea typeface="Archivo Narrow"/>
                <a:cs typeface="Archivo Narrow"/>
                <a:sym typeface="Archivo Narrow"/>
              </a:rPr>
              <a:t> I e II”.</a:t>
            </a:r>
            <a:endParaRPr lang="pt-BR" dirty="0"/>
          </a:p>
          <a:p>
            <a:pPr algn="ctr"/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4"/>
          <p:cNvSpPr txBox="1"/>
          <p:nvPr/>
        </p:nvSpPr>
        <p:spPr>
          <a:xfrm>
            <a:off x="2750074" y="1832206"/>
            <a:ext cx="6215170" cy="70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/>
            <a:r>
              <a:rPr lang="pt-BR" sz="1800" b="1" dirty="0">
                <a:solidFill>
                  <a:schemeClr val="tx1"/>
                </a:solidFill>
                <a:latin typeface="Archivo Narrow"/>
                <a:ea typeface="Archivo Narrow"/>
                <a:cs typeface="Archivo Narrow"/>
                <a:sym typeface="Archivo Narrow"/>
              </a:rPr>
              <a:t>Operação “</a:t>
            </a:r>
            <a:r>
              <a:rPr lang="pt-BR" sz="1800" b="1" dirty="0" err="1">
                <a:solidFill>
                  <a:schemeClr val="tx1"/>
                </a:solidFill>
                <a:latin typeface="Archivo Narrow"/>
                <a:ea typeface="Archivo Narrow"/>
                <a:cs typeface="Archivo Narrow"/>
                <a:sym typeface="Archivo Narrow"/>
              </a:rPr>
              <a:t>Patrola</a:t>
            </a:r>
            <a:r>
              <a:rPr lang="pt-BR" sz="1800" b="1" dirty="0">
                <a:solidFill>
                  <a:schemeClr val="tx1"/>
                </a:solidFill>
                <a:latin typeface="Archivo Narrow"/>
                <a:ea typeface="Archivo Narrow"/>
                <a:cs typeface="Archivo Narrow"/>
                <a:sym typeface="Archivo Narrow"/>
              </a:rPr>
              <a:t> I e II”</a:t>
            </a: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tx1"/>
              </a:solidFill>
              <a:latin typeface="Archivo Narrow"/>
              <a:ea typeface="Archivo Narrow"/>
              <a:cs typeface="Archivo Narrow"/>
              <a:sym typeface="Archivo Narrow"/>
            </a:endParaRPr>
          </a:p>
        </p:txBody>
      </p:sp>
      <p:pic>
        <p:nvPicPr>
          <p:cNvPr id="119" name="Google Shape;119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21201" y="1024325"/>
            <a:ext cx="1826332" cy="60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4334" y="888195"/>
            <a:ext cx="2086477" cy="875259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2062556" y="2660697"/>
            <a:ext cx="514264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0" lvl="0">
              <a:buClr>
                <a:schemeClr val="lt1"/>
              </a:buClr>
              <a:buSzPts val="1600"/>
            </a:pPr>
            <a:r>
              <a:rPr lang="pt-BR" dirty="0">
                <a:solidFill>
                  <a:schemeClr val="tx1"/>
                </a:solidFill>
                <a:latin typeface="Archivo Narrow"/>
                <a:ea typeface="Archivo Narrow"/>
                <a:cs typeface="Archivo Narrow"/>
                <a:sym typeface="Archivo Narrow"/>
              </a:rPr>
              <a:t>2016: revelou direcionamento de licitações no mercado de máquinas pesadas com o monopólio do mercado</a:t>
            </a:r>
          </a:p>
          <a:p>
            <a:pPr marL="457200" lvl="0"/>
            <a:endParaRPr lang="pt-BR" dirty="0">
              <a:solidFill>
                <a:schemeClr val="tx1"/>
              </a:solidFill>
              <a:latin typeface="Archivo Narrow"/>
              <a:ea typeface="Archivo Narrow"/>
              <a:cs typeface="Archivo Narrow"/>
              <a:sym typeface="Archivo Narrow"/>
            </a:endParaRPr>
          </a:p>
          <a:p>
            <a:pPr marL="127000" lvl="0">
              <a:buClr>
                <a:schemeClr val="lt1"/>
              </a:buClr>
              <a:buSzPts val="1600"/>
            </a:pPr>
            <a:r>
              <a:rPr lang="pt-BR" dirty="0">
                <a:solidFill>
                  <a:schemeClr val="tx1"/>
                </a:solidFill>
                <a:latin typeface="Archivo Narrow"/>
                <a:ea typeface="Archivo Narrow"/>
                <a:cs typeface="Archivo Narrow"/>
                <a:sym typeface="Archivo Narrow"/>
              </a:rPr>
              <a:t>A</a:t>
            </a:r>
            <a:r>
              <a:rPr lang="pt-BR" dirty="0" smtClean="0">
                <a:solidFill>
                  <a:schemeClr val="tx1"/>
                </a:solidFill>
                <a:latin typeface="Archivo Narrow"/>
                <a:ea typeface="Archivo Narrow"/>
                <a:cs typeface="Archivo Narrow"/>
                <a:sym typeface="Archivo Narrow"/>
              </a:rPr>
              <a:t>ção </a:t>
            </a:r>
            <a:r>
              <a:rPr lang="pt-BR" dirty="0">
                <a:solidFill>
                  <a:schemeClr val="tx1"/>
                </a:solidFill>
                <a:latin typeface="Archivo Narrow"/>
                <a:ea typeface="Archivo Narrow"/>
                <a:cs typeface="Archivo Narrow"/>
                <a:sym typeface="Archivo Narrow"/>
              </a:rPr>
              <a:t>do MPSC: criminal + orientação (Nota Técnica à FECAM)</a:t>
            </a:r>
          </a:p>
          <a:p>
            <a:pPr marL="457200" lvl="0"/>
            <a:endParaRPr lang="pt-BR" dirty="0">
              <a:solidFill>
                <a:schemeClr val="tx1"/>
              </a:solidFill>
              <a:latin typeface="Archivo Narrow"/>
              <a:ea typeface="Archivo Narrow"/>
              <a:cs typeface="Archivo Narrow"/>
              <a:sym typeface="Archivo Narrow"/>
            </a:endParaRPr>
          </a:p>
          <a:p>
            <a:pPr marL="127000" lvl="0">
              <a:buClr>
                <a:schemeClr val="lt1"/>
              </a:buClr>
              <a:buSzPts val="1600"/>
            </a:pPr>
            <a:r>
              <a:rPr lang="pt-BR" dirty="0" smtClean="0">
                <a:solidFill>
                  <a:schemeClr val="tx1"/>
                </a:solidFill>
                <a:latin typeface="Archivo Narrow"/>
                <a:ea typeface="Archivo Narrow"/>
                <a:cs typeface="Archivo Narrow"/>
                <a:sym typeface="Archivo Narrow"/>
              </a:rPr>
              <a:t>Resultado</a:t>
            </a:r>
            <a:r>
              <a:rPr lang="pt-BR" dirty="0">
                <a:solidFill>
                  <a:schemeClr val="tx1"/>
                </a:solidFill>
                <a:latin typeface="Archivo Narrow"/>
                <a:ea typeface="Archivo Narrow"/>
                <a:cs typeface="Archivo Narrow"/>
                <a:sym typeface="Archivo Narrow"/>
              </a:rPr>
              <a:t>: maior concorrência + livre regulação do mercado = confiança do investidor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66574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37;p26"/>
          <p:cNvSpPr/>
          <p:nvPr/>
        </p:nvSpPr>
        <p:spPr>
          <a:xfrm rot="-5400000">
            <a:off x="2829706" y="-2968779"/>
            <a:ext cx="672900" cy="7563600"/>
          </a:xfrm>
          <a:prstGeom prst="rect">
            <a:avLst/>
          </a:prstGeom>
          <a:solidFill>
            <a:srgbClr val="4FAA2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Google Shape;138;p26"/>
          <p:cNvSpPr txBox="1"/>
          <p:nvPr/>
        </p:nvSpPr>
        <p:spPr>
          <a:xfrm>
            <a:off x="670915" y="551764"/>
            <a:ext cx="5651400" cy="67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pt-BR" sz="3000" b="1" dirty="0">
                <a:solidFill>
                  <a:schemeClr val="lt1"/>
                </a:solidFill>
                <a:latin typeface="Archivo Narrow"/>
                <a:ea typeface="Archivo Narrow"/>
                <a:cs typeface="Archivo Narrow"/>
                <a:sym typeface="Archivo Narrow"/>
              </a:rPr>
              <a:t>COMBATE À SONEGAÇÃO FISCAL</a:t>
            </a:r>
            <a:endParaRPr sz="3000" b="1" i="0" u="none" strike="noStrike" cap="none" dirty="0">
              <a:solidFill>
                <a:schemeClr val="lt1"/>
              </a:solidFill>
              <a:latin typeface="Archivo Narrow"/>
              <a:ea typeface="Archivo Narrow"/>
              <a:cs typeface="Archivo Narrow"/>
              <a:sym typeface="Archivo Narro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endParaRPr sz="3000" b="1" i="0" u="none" strike="noStrike" cap="none" dirty="0">
              <a:solidFill>
                <a:schemeClr val="lt1"/>
              </a:solidFill>
              <a:latin typeface="Archivo Narrow"/>
              <a:ea typeface="Archivo Narrow"/>
              <a:cs typeface="Archivo Narrow"/>
              <a:sym typeface="Archivo Narrow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275008" y="1299857"/>
            <a:ext cx="873836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pt-BR" sz="2400" dirty="0">
                <a:latin typeface="Archivo Narrow" panose="020B0604020202020204" charset="0"/>
                <a:sym typeface="Archivo Narrow"/>
              </a:rPr>
              <a:t>A repressão à evasão fiscal por meio da regionalização de Promotorias de Justiça com atribuição específica permitiu a recuperação, aos cofres públicos, de </a:t>
            </a:r>
            <a:r>
              <a:rPr lang="pt-BR" sz="2400" b="1" dirty="0" smtClean="0">
                <a:latin typeface="Arial Black" panose="020B0A04020102020204" pitchFamily="34" charset="0"/>
                <a:sym typeface="Archivo Narrow"/>
              </a:rPr>
              <a:t>R</a:t>
            </a:r>
            <a:r>
              <a:rPr lang="pt-BR" sz="2400" b="1" dirty="0">
                <a:latin typeface="Arial Black" panose="020B0A04020102020204" pitchFamily="34" charset="0"/>
                <a:sym typeface="Archivo Narrow"/>
              </a:rPr>
              <a:t>$ 715.553.963,14  </a:t>
            </a:r>
            <a:r>
              <a:rPr lang="pt-BR" sz="2400" dirty="0">
                <a:latin typeface="Archivo Narrow" panose="020B0604020202020204" charset="0"/>
                <a:sym typeface="Archivo Narrow"/>
              </a:rPr>
              <a:t>desde 2011.</a:t>
            </a:r>
          </a:p>
          <a:p>
            <a:pPr lvl="0" algn="just"/>
            <a:endParaRPr lang="pt-BR" sz="2400" dirty="0">
              <a:latin typeface="Archivo Narrow" panose="020B0604020202020204" charset="0"/>
              <a:sym typeface="Archivo Narrow"/>
            </a:endParaRPr>
          </a:p>
          <a:p>
            <a:pPr lvl="0" algn="just"/>
            <a:r>
              <a:rPr lang="pt-BR" sz="2400" dirty="0">
                <a:latin typeface="Archivo Narrow" panose="020B0604020202020204" charset="0"/>
                <a:sym typeface="Archivo Narrow"/>
              </a:rPr>
              <a:t>Finalizando o ano de 2018 com um saldo de parcelamentos tributários de </a:t>
            </a:r>
            <a:r>
              <a:rPr lang="pt-BR" sz="2400" dirty="0" smtClean="0">
                <a:latin typeface="Arial Black" panose="020B0A04020102020204" pitchFamily="34" charset="0"/>
                <a:sym typeface="Archivo Narrow"/>
              </a:rPr>
              <a:t>R</a:t>
            </a:r>
            <a:r>
              <a:rPr lang="pt-BR" sz="2400" dirty="0">
                <a:latin typeface="Arial Black" panose="020B0A04020102020204" pitchFamily="34" charset="0"/>
                <a:sym typeface="Archivo Narrow"/>
              </a:rPr>
              <a:t>$ 423.197.894,38</a:t>
            </a:r>
          </a:p>
          <a:p>
            <a:pPr lvl="0" algn="just"/>
            <a:r>
              <a:rPr lang="pt-BR" sz="2400" dirty="0" smtClean="0">
                <a:latin typeface="Archivo Narrow" panose="020B0604020202020204" charset="0"/>
                <a:sym typeface="Archivo Narrow"/>
              </a:rPr>
              <a:t>ou </a:t>
            </a:r>
            <a:r>
              <a:rPr lang="pt-BR" sz="2400" dirty="0">
                <a:latin typeface="Archivo Narrow" panose="020B0604020202020204" charset="0"/>
                <a:sym typeface="Archivo Narrow"/>
              </a:rPr>
              <a:t>seja: recuperação de mais de </a:t>
            </a:r>
            <a:r>
              <a:rPr lang="pt-BR" sz="4800" b="1" dirty="0">
                <a:latin typeface="Arial Black" panose="020B0A04020102020204" pitchFamily="34" charset="0"/>
                <a:sym typeface="Archivo Narrow"/>
              </a:rPr>
              <a:t>1.13 bi</a:t>
            </a:r>
            <a:endParaRPr lang="pt-BR" sz="4800" b="1" dirty="0">
              <a:latin typeface="Arial Black" panose="020B0A04020102020204" pitchFamily="34" charset="0"/>
              <a:sym typeface="Archivo Narrow"/>
            </a:endParaRPr>
          </a:p>
        </p:txBody>
      </p:sp>
      <p:cxnSp>
        <p:nvCxnSpPr>
          <p:cNvPr id="9" name="Conector reto 8"/>
          <p:cNvCxnSpPr/>
          <p:nvPr/>
        </p:nvCxnSpPr>
        <p:spPr>
          <a:xfrm>
            <a:off x="1808174" y="2413191"/>
            <a:ext cx="3093835" cy="6875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402780" y="3546281"/>
            <a:ext cx="3093835" cy="6875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to 10"/>
          <p:cNvCxnSpPr/>
          <p:nvPr/>
        </p:nvCxnSpPr>
        <p:spPr>
          <a:xfrm>
            <a:off x="4207615" y="4221365"/>
            <a:ext cx="2114700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to 13"/>
          <p:cNvCxnSpPr/>
          <p:nvPr/>
        </p:nvCxnSpPr>
        <p:spPr>
          <a:xfrm>
            <a:off x="4207615" y="4346845"/>
            <a:ext cx="2114700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0231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37;p26"/>
          <p:cNvSpPr/>
          <p:nvPr/>
        </p:nvSpPr>
        <p:spPr>
          <a:xfrm rot="-5400000">
            <a:off x="2187533" y="-2326606"/>
            <a:ext cx="1957246" cy="7563600"/>
          </a:xfrm>
          <a:prstGeom prst="rect">
            <a:avLst/>
          </a:prstGeom>
          <a:solidFill>
            <a:srgbClr val="4FAA2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Google Shape;138;p26"/>
          <p:cNvSpPr txBox="1"/>
          <p:nvPr/>
        </p:nvSpPr>
        <p:spPr>
          <a:xfrm>
            <a:off x="670915" y="551764"/>
            <a:ext cx="5651400" cy="67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pt-BR" sz="2400" dirty="0">
                <a:solidFill>
                  <a:schemeClr val="bg1"/>
                </a:solidFill>
                <a:latin typeface="Arial Black" panose="020B0A04020102020204" pitchFamily="34" charset="0"/>
              </a:rPr>
              <a:t>Novas estratégias e instrumentos de combate à corrupção e ao crime organizado: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endParaRPr sz="3000" b="1" i="0" u="none" strike="noStrike" cap="none" dirty="0">
              <a:solidFill>
                <a:schemeClr val="lt1"/>
              </a:solidFill>
              <a:latin typeface="Archivo Narrow"/>
              <a:ea typeface="Archivo Narrow"/>
              <a:cs typeface="Archivo Narrow"/>
              <a:sym typeface="Archivo Narrow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849666" y="2804644"/>
            <a:ext cx="547264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err="1" smtClean="0">
                <a:latin typeface="Archivo Narrow" panose="020B0604020202020204" charset="0"/>
              </a:rPr>
              <a:t>Compliance</a:t>
            </a:r>
            <a:endParaRPr lang="pt-BR" sz="2800" dirty="0" smtClean="0">
              <a:latin typeface="Archivo Narrow" panose="020B0604020202020204" charset="0"/>
            </a:endParaRPr>
          </a:p>
          <a:p>
            <a:r>
              <a:rPr lang="pt-BR" sz="2800" dirty="0" smtClean="0">
                <a:latin typeface="Archivo Narrow" panose="020B0604020202020204" charset="0"/>
              </a:rPr>
              <a:t>Acordo </a:t>
            </a:r>
            <a:r>
              <a:rPr lang="pt-BR" sz="2800" dirty="0">
                <a:latin typeface="Archivo Narrow" panose="020B0604020202020204" charset="0"/>
              </a:rPr>
              <a:t>de não </a:t>
            </a:r>
            <a:r>
              <a:rPr lang="pt-BR" sz="2800" dirty="0" smtClean="0">
                <a:latin typeface="Archivo Narrow" panose="020B0604020202020204" charset="0"/>
              </a:rPr>
              <a:t>persecução</a:t>
            </a:r>
          </a:p>
          <a:p>
            <a:r>
              <a:rPr lang="pt-BR" sz="2800" dirty="0" smtClean="0">
                <a:latin typeface="Archivo Narrow" panose="020B0604020202020204" charset="0"/>
              </a:rPr>
              <a:t>Colaboração </a:t>
            </a:r>
            <a:r>
              <a:rPr lang="pt-BR" sz="2800" dirty="0">
                <a:latin typeface="Archivo Narrow" panose="020B0604020202020204" charset="0"/>
              </a:rPr>
              <a:t>premiada </a:t>
            </a:r>
            <a:endParaRPr lang="pt-BR" sz="2800" dirty="0" smtClean="0">
              <a:latin typeface="Archivo Narrow" panose="020B0604020202020204" charset="0"/>
            </a:endParaRPr>
          </a:p>
          <a:p>
            <a:r>
              <a:rPr lang="pt-BR" sz="2800" dirty="0" smtClean="0">
                <a:latin typeface="Archivo Narrow" panose="020B0604020202020204" charset="0"/>
              </a:rPr>
              <a:t>Acordos </a:t>
            </a:r>
            <a:r>
              <a:rPr lang="pt-BR" sz="2800" dirty="0">
                <a:latin typeface="Archivo Narrow" panose="020B0604020202020204" charset="0"/>
              </a:rPr>
              <a:t>de leniência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165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5"/>
          <p:cNvSpPr txBox="1"/>
          <p:nvPr/>
        </p:nvSpPr>
        <p:spPr>
          <a:xfrm>
            <a:off x="2000464" y="1362649"/>
            <a:ext cx="1348500" cy="231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0"/>
              <a:buFont typeface="Arial"/>
              <a:buNone/>
            </a:pPr>
            <a:endParaRPr sz="18000" b="1" i="0" u="none" strike="noStrike" cap="none" dirty="0">
              <a:solidFill>
                <a:srgbClr val="FFFFFF"/>
              </a:solidFill>
              <a:latin typeface="Archivo Narrow"/>
              <a:ea typeface="Archivo Narrow"/>
              <a:cs typeface="Archivo Narrow"/>
              <a:sym typeface="Archivo Narrow"/>
            </a:endParaRPr>
          </a:p>
        </p:txBody>
      </p:sp>
      <p:sp>
        <p:nvSpPr>
          <p:cNvPr id="204" name="Google Shape;204;p35"/>
          <p:cNvSpPr txBox="1"/>
          <p:nvPr/>
        </p:nvSpPr>
        <p:spPr>
          <a:xfrm>
            <a:off x="3681750" y="1638175"/>
            <a:ext cx="5619900" cy="19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pt-BR" sz="4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chivo Narrow"/>
                <a:ea typeface="Archivo Narrow"/>
                <a:cs typeface="Archivo Narrow"/>
                <a:sym typeface="Archivo Narrow"/>
              </a:rPr>
              <a:t>MPSC em números</a:t>
            </a:r>
            <a:endParaRPr sz="4800" b="1" dirty="0">
              <a:solidFill>
                <a:schemeClr val="tx1">
                  <a:lumMod val="65000"/>
                  <a:lumOff val="35000"/>
                </a:schemeClr>
              </a:solidFill>
              <a:latin typeface="Archivo Narrow"/>
              <a:ea typeface="Archivo Narrow"/>
              <a:cs typeface="Archivo Narrow"/>
              <a:sym typeface="Archivo Narrow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de cantos arredondados 8"/>
          <p:cNvSpPr/>
          <p:nvPr/>
        </p:nvSpPr>
        <p:spPr>
          <a:xfrm>
            <a:off x="5101756" y="2496831"/>
            <a:ext cx="2275688" cy="904058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Retângulo de cantos arredondados 1"/>
          <p:cNvSpPr/>
          <p:nvPr/>
        </p:nvSpPr>
        <p:spPr>
          <a:xfrm>
            <a:off x="1656920" y="1440381"/>
            <a:ext cx="2275688" cy="904058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1" name="Google Shape;211;p36"/>
          <p:cNvSpPr/>
          <p:nvPr/>
        </p:nvSpPr>
        <p:spPr>
          <a:xfrm>
            <a:off x="1534380" y="1440381"/>
            <a:ext cx="2520768" cy="12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400" b="1" dirty="0">
                <a:solidFill>
                  <a:schemeClr val="lt1"/>
                </a:solidFill>
                <a:latin typeface="Archivo Narrow"/>
                <a:ea typeface="Archivo Narrow"/>
                <a:cs typeface="Archivo Narrow"/>
                <a:sym typeface="Archivo Narrow"/>
              </a:rPr>
              <a:t>428.921 </a:t>
            </a:r>
            <a:endParaRPr sz="5400" b="1" dirty="0">
              <a:solidFill>
                <a:schemeClr val="lt1"/>
              </a:solidFill>
              <a:latin typeface="Archivo Narrow"/>
              <a:ea typeface="Archivo Narrow"/>
              <a:cs typeface="Archivo Narrow"/>
              <a:sym typeface="Archivo Narrow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dirty="0">
                <a:solidFill>
                  <a:schemeClr val="lt1"/>
                </a:solidFill>
                <a:latin typeface="Archivo Narrow"/>
                <a:ea typeface="Archivo Narrow"/>
                <a:cs typeface="Archivo Narrow"/>
                <a:sym typeface="Archivo Narrow"/>
              </a:rPr>
              <a:t>ações penais ajuizadas </a:t>
            </a:r>
            <a:endParaRPr sz="1600" dirty="0">
              <a:solidFill>
                <a:schemeClr val="lt1"/>
              </a:solidFill>
              <a:latin typeface="Archivo Narrow"/>
              <a:ea typeface="Archivo Narrow"/>
              <a:cs typeface="Archivo Narrow"/>
              <a:sym typeface="Archivo Narrow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dirty="0">
                <a:solidFill>
                  <a:schemeClr val="lt1"/>
                </a:solidFill>
                <a:latin typeface="Archivo Narrow"/>
                <a:ea typeface="Archivo Narrow"/>
                <a:cs typeface="Archivo Narrow"/>
                <a:sym typeface="Archivo Narrow"/>
              </a:rPr>
              <a:t>nos últimos dez </a:t>
            </a:r>
            <a:r>
              <a:rPr lang="pt-BR" sz="1600" dirty="0" smtClean="0">
                <a:solidFill>
                  <a:schemeClr val="lt1"/>
                </a:solidFill>
                <a:latin typeface="Archivo Narrow"/>
                <a:ea typeface="Archivo Narrow"/>
                <a:cs typeface="Archivo Narrow"/>
                <a:sym typeface="Archivo Narrow"/>
              </a:rPr>
              <a:t>anos.</a:t>
            </a:r>
            <a:endParaRPr sz="1600" dirty="0">
              <a:solidFill>
                <a:schemeClr val="lt1"/>
              </a:solidFill>
              <a:latin typeface="Archivo Narrow"/>
              <a:ea typeface="Archivo Narrow"/>
              <a:cs typeface="Archivo Narrow"/>
              <a:sym typeface="Archivo Narrow"/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lt1"/>
              </a:solidFill>
              <a:latin typeface="Archivo Narrow"/>
              <a:ea typeface="Archivo Narrow"/>
              <a:cs typeface="Archivo Narrow"/>
              <a:sym typeface="Archivo Narrow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lt1"/>
              </a:solidFill>
              <a:latin typeface="Archivo Narrow"/>
              <a:ea typeface="Archivo Narrow"/>
              <a:cs typeface="Archivo Narrow"/>
              <a:sym typeface="Archivo Narrow"/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lt1"/>
              </a:solidFill>
              <a:latin typeface="Archivo Narrow"/>
              <a:ea typeface="Archivo Narrow"/>
              <a:cs typeface="Archivo Narrow"/>
              <a:sym typeface="Archivo Narrow"/>
            </a:endParaRPr>
          </a:p>
          <a:p>
            <a:pPr marL="91440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lt1"/>
              </a:solidFill>
              <a:latin typeface="Archivo Narrow"/>
              <a:ea typeface="Archivo Narrow"/>
              <a:cs typeface="Archivo Narrow"/>
              <a:sym typeface="Archivo Narrow"/>
            </a:endParaRPr>
          </a:p>
        </p:txBody>
      </p:sp>
      <p:sp>
        <p:nvSpPr>
          <p:cNvPr id="213" name="Google Shape;213;p36"/>
          <p:cNvSpPr/>
          <p:nvPr/>
        </p:nvSpPr>
        <p:spPr>
          <a:xfrm>
            <a:off x="4860756" y="2496831"/>
            <a:ext cx="2757687" cy="12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400" b="1" dirty="0">
                <a:solidFill>
                  <a:srgbClr val="FFFFFF"/>
                </a:solidFill>
                <a:latin typeface="Archivo Narrow"/>
                <a:ea typeface="Archivo Narrow"/>
                <a:cs typeface="Archivo Narrow"/>
                <a:sym typeface="Archivo Narrow"/>
              </a:rPr>
              <a:t>6.886</a:t>
            </a:r>
            <a:r>
              <a:rPr lang="pt-BR" sz="5400" dirty="0">
                <a:solidFill>
                  <a:srgbClr val="FFFFFF"/>
                </a:solidFill>
                <a:latin typeface="Archivo Narrow"/>
                <a:ea typeface="Archivo Narrow"/>
                <a:cs typeface="Archivo Narrow"/>
                <a:sym typeface="Archivo Narrow"/>
              </a:rPr>
              <a:t> </a:t>
            </a:r>
            <a:endParaRPr sz="5400" dirty="0">
              <a:solidFill>
                <a:srgbClr val="FFFFFF"/>
              </a:solidFill>
              <a:latin typeface="Archivo Narrow"/>
              <a:ea typeface="Archivo Narrow"/>
              <a:cs typeface="Archivo Narrow"/>
              <a:sym typeface="Archivo Narrow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pt-BR" sz="1600" dirty="0">
                <a:solidFill>
                  <a:srgbClr val="FFFFFF"/>
                </a:solidFill>
                <a:latin typeface="Archivo Narrow"/>
                <a:ea typeface="Archivo Narrow"/>
                <a:cs typeface="Archivo Narrow"/>
                <a:sym typeface="Archivo Narrow"/>
              </a:rPr>
              <a:t>júris por todo o estado catarinense nos últimos dez </a:t>
            </a:r>
            <a:r>
              <a:rPr lang="pt-BR" sz="1600" dirty="0" smtClean="0">
                <a:solidFill>
                  <a:srgbClr val="FFFFFF"/>
                </a:solidFill>
                <a:latin typeface="Archivo Narrow"/>
                <a:ea typeface="Archivo Narrow"/>
                <a:cs typeface="Archivo Narrow"/>
                <a:sym typeface="Archivo Narrow"/>
              </a:rPr>
              <a:t>anos.</a:t>
            </a:r>
            <a:endParaRPr sz="1600" dirty="0">
              <a:solidFill>
                <a:srgbClr val="FFFFFF"/>
              </a:solidFill>
              <a:latin typeface="Archivo Narrow"/>
              <a:ea typeface="Archivo Narrow"/>
              <a:cs typeface="Archivo Narrow"/>
              <a:sym typeface="Archivo Narrow"/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FFFFFF"/>
              </a:solidFill>
              <a:latin typeface="Archivo Narrow"/>
              <a:ea typeface="Archivo Narrow"/>
              <a:cs typeface="Archivo Narrow"/>
              <a:sym typeface="Archivo Narrow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FFFFFF"/>
              </a:solidFill>
              <a:latin typeface="Archivo Narrow"/>
              <a:ea typeface="Archivo Narrow"/>
              <a:cs typeface="Archivo Narrow"/>
              <a:sym typeface="Archivo Narrow"/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FFFFFF"/>
              </a:solidFill>
              <a:latin typeface="Archivo Narrow"/>
              <a:ea typeface="Archivo Narrow"/>
              <a:cs typeface="Archivo Narrow"/>
              <a:sym typeface="Archivo Narrow"/>
            </a:endParaRPr>
          </a:p>
          <a:p>
            <a:pPr marL="91440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FFFFFF"/>
              </a:solidFill>
              <a:latin typeface="Archivo Narrow"/>
              <a:ea typeface="Archivo Narrow"/>
              <a:cs typeface="Archivo Narrow"/>
              <a:sym typeface="Archivo Narrow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" grpId="0" animBg="1"/>
      <p:bldP spid="211" grpId="0"/>
      <p:bldP spid="21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de cantos arredondados 9"/>
          <p:cNvSpPr/>
          <p:nvPr/>
        </p:nvSpPr>
        <p:spPr>
          <a:xfrm>
            <a:off x="5162254" y="2822548"/>
            <a:ext cx="2275688" cy="481263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de cantos arredondados 6"/>
          <p:cNvSpPr/>
          <p:nvPr/>
        </p:nvSpPr>
        <p:spPr>
          <a:xfrm>
            <a:off x="5162254" y="1890833"/>
            <a:ext cx="2275688" cy="481263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Retângulo de cantos arredondados 1"/>
          <p:cNvSpPr/>
          <p:nvPr/>
        </p:nvSpPr>
        <p:spPr>
          <a:xfrm>
            <a:off x="1779460" y="2082681"/>
            <a:ext cx="2275688" cy="1318208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1" name="Google Shape;211;p36"/>
          <p:cNvSpPr/>
          <p:nvPr/>
        </p:nvSpPr>
        <p:spPr>
          <a:xfrm>
            <a:off x="1656920" y="1351003"/>
            <a:ext cx="2520768" cy="2049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pt-BR" sz="1600" dirty="0" smtClean="0">
                <a:solidFill>
                  <a:schemeClr val="lt1"/>
                </a:solidFill>
                <a:latin typeface="Archivo Narrow"/>
                <a:ea typeface="Archivo Narrow"/>
                <a:cs typeface="Archivo Narrow"/>
                <a:sym typeface="Archivo Narrow"/>
              </a:rPr>
              <a:t>Apenas </a:t>
            </a:r>
            <a:r>
              <a:rPr lang="pt-BR" sz="1600" dirty="0">
                <a:solidFill>
                  <a:schemeClr val="lt1"/>
                </a:solidFill>
                <a:latin typeface="Archivo Narrow"/>
                <a:ea typeface="Archivo Narrow"/>
                <a:cs typeface="Archivo Narrow"/>
                <a:sym typeface="Archivo Narrow"/>
              </a:rPr>
              <a:t>em 2018 o MPSC ajuizou</a:t>
            </a: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lt1"/>
              </a:solidFill>
              <a:latin typeface="Archivo Narrow"/>
              <a:ea typeface="Archivo Narrow"/>
              <a:cs typeface="Archivo Narrow"/>
              <a:sym typeface="Archivo Narrow"/>
            </a:endParaRPr>
          </a:p>
          <a:p>
            <a:pPr lvl="0" algn="ctr"/>
            <a:r>
              <a:rPr lang="pt-BR" sz="4800" b="1" dirty="0" smtClean="0">
                <a:solidFill>
                  <a:schemeClr val="lt1"/>
                </a:solidFill>
                <a:latin typeface="Archivo Narrow"/>
                <a:ea typeface="Archivo Narrow"/>
                <a:cs typeface="Archivo Narrow"/>
                <a:sym typeface="Archivo Narrow"/>
              </a:rPr>
              <a:t>63.259</a:t>
            </a:r>
          </a:p>
          <a:p>
            <a:pPr lvl="0" algn="ctr"/>
            <a:r>
              <a:rPr lang="pt-BR" sz="2400" b="1" dirty="0" smtClean="0">
                <a:solidFill>
                  <a:schemeClr val="lt1"/>
                </a:solidFill>
                <a:latin typeface="Archivo Narrow"/>
                <a:ea typeface="Archivo Narrow"/>
                <a:cs typeface="Archivo Narrow"/>
                <a:sym typeface="Archivo Narrow"/>
              </a:rPr>
              <a:t>ações</a:t>
            </a:r>
            <a:endParaRPr sz="2400" dirty="0">
              <a:solidFill>
                <a:schemeClr val="lt1"/>
              </a:solidFill>
              <a:latin typeface="Archivo Narrow"/>
              <a:ea typeface="Archivo Narrow"/>
              <a:cs typeface="Archivo Narrow"/>
              <a:sym typeface="Archivo Narrow"/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lt1"/>
              </a:solidFill>
              <a:latin typeface="Archivo Narrow"/>
              <a:ea typeface="Archivo Narrow"/>
              <a:cs typeface="Archivo Narrow"/>
              <a:sym typeface="Archivo Narrow"/>
            </a:endParaRPr>
          </a:p>
          <a:p>
            <a:pPr marL="91440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lt1"/>
              </a:solidFill>
              <a:latin typeface="Archivo Narrow"/>
              <a:ea typeface="Archivo Narrow"/>
              <a:cs typeface="Archivo Narrow"/>
              <a:sym typeface="Archivo Narrow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5284794" y="1440381"/>
            <a:ext cx="228943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lt1"/>
                </a:solidFill>
                <a:latin typeface="Archivo Narrow"/>
                <a:ea typeface="Archivo Narrow"/>
                <a:cs typeface="Archivo Narrow"/>
                <a:sym typeface="Archivo Narrow"/>
              </a:rPr>
              <a:t>Atendeu diretamente </a:t>
            </a:r>
            <a:endParaRPr lang="pt-BR" dirty="0" smtClean="0">
              <a:solidFill>
                <a:schemeClr val="lt1"/>
              </a:solidFill>
              <a:latin typeface="Archivo Narrow"/>
              <a:ea typeface="Archivo Narrow"/>
              <a:cs typeface="Archivo Narrow"/>
              <a:sym typeface="Archivo Narrow"/>
            </a:endParaRPr>
          </a:p>
          <a:p>
            <a:endParaRPr lang="pt-BR" dirty="0" smtClean="0">
              <a:solidFill>
                <a:schemeClr val="lt1"/>
              </a:solidFill>
              <a:latin typeface="Archivo Narrow"/>
              <a:ea typeface="Archivo Narrow"/>
              <a:cs typeface="Archivo Narrow"/>
              <a:sym typeface="Archivo Narrow"/>
            </a:endParaRPr>
          </a:p>
          <a:p>
            <a:r>
              <a:rPr lang="pt-BR" sz="3200" b="1" dirty="0" smtClean="0">
                <a:solidFill>
                  <a:schemeClr val="lt1"/>
                </a:solidFill>
                <a:latin typeface="Archivo Narrow"/>
                <a:ea typeface="Archivo Narrow"/>
                <a:cs typeface="Archivo Narrow"/>
                <a:sym typeface="Archivo Narrow"/>
              </a:rPr>
              <a:t>129.279</a:t>
            </a:r>
            <a:r>
              <a:rPr lang="pt-BR" dirty="0" smtClean="0">
                <a:solidFill>
                  <a:schemeClr val="lt1"/>
                </a:solidFill>
                <a:latin typeface="Archivo Narrow"/>
                <a:ea typeface="Archivo Narrow"/>
                <a:cs typeface="Archivo Narrow"/>
                <a:sym typeface="Archivo Narrow"/>
              </a:rPr>
              <a:t> </a:t>
            </a:r>
            <a:r>
              <a:rPr lang="pt-BR" dirty="0">
                <a:solidFill>
                  <a:schemeClr val="lt1"/>
                </a:solidFill>
                <a:latin typeface="Archivo Narrow"/>
                <a:ea typeface="Archivo Narrow"/>
                <a:cs typeface="Archivo Narrow"/>
                <a:sym typeface="Archivo Narrow"/>
              </a:rPr>
              <a:t>pessoas </a:t>
            </a:r>
            <a:endParaRPr lang="pt-BR" dirty="0" smtClean="0">
              <a:solidFill>
                <a:schemeClr val="lt1"/>
              </a:solidFill>
              <a:latin typeface="Archivo Narrow"/>
              <a:ea typeface="Archivo Narrow"/>
              <a:cs typeface="Archivo Narrow"/>
              <a:sym typeface="Archivo Narrow"/>
            </a:endParaRPr>
          </a:p>
          <a:p>
            <a:endParaRPr lang="pt-BR" dirty="0" smtClean="0">
              <a:solidFill>
                <a:schemeClr val="lt1"/>
              </a:solidFill>
              <a:latin typeface="Archivo Narrow"/>
              <a:ea typeface="Archivo Narrow"/>
              <a:cs typeface="Archivo Narrow"/>
              <a:sym typeface="Archivo Narrow"/>
            </a:endParaRPr>
          </a:p>
          <a:p>
            <a:r>
              <a:rPr lang="pt-BR" dirty="0" smtClean="0">
                <a:solidFill>
                  <a:schemeClr val="lt1"/>
                </a:solidFill>
                <a:latin typeface="Archivo Narrow"/>
                <a:ea typeface="Archivo Narrow"/>
                <a:cs typeface="Archivo Narrow"/>
                <a:sym typeface="Archivo Narrow"/>
              </a:rPr>
              <a:t>e </a:t>
            </a:r>
            <a:r>
              <a:rPr lang="pt-BR" dirty="0">
                <a:solidFill>
                  <a:schemeClr val="lt1"/>
                </a:solidFill>
                <a:latin typeface="Archivo Narrow"/>
                <a:ea typeface="Archivo Narrow"/>
                <a:cs typeface="Archivo Narrow"/>
                <a:sym typeface="Archivo Narrow"/>
              </a:rPr>
              <a:t>movimentou </a:t>
            </a:r>
            <a:r>
              <a:rPr lang="pt-BR" sz="3200" b="1" dirty="0">
                <a:solidFill>
                  <a:schemeClr val="lt1"/>
                </a:solidFill>
                <a:latin typeface="Archivo Narrow"/>
                <a:ea typeface="Archivo Narrow"/>
                <a:cs typeface="Archivo Narrow"/>
                <a:sym typeface="Archivo Narrow"/>
              </a:rPr>
              <a:t>1.451.226</a:t>
            </a:r>
            <a:r>
              <a:rPr lang="pt-BR" dirty="0">
                <a:solidFill>
                  <a:schemeClr val="lt1"/>
                </a:solidFill>
                <a:latin typeface="Archivo Narrow"/>
                <a:ea typeface="Archivo Narrow"/>
                <a:cs typeface="Archivo Narrow"/>
                <a:sym typeface="Archivo Narrow"/>
              </a:rPr>
              <a:t> procedimentos e </a:t>
            </a:r>
            <a:r>
              <a:rPr lang="pt-BR" dirty="0" smtClean="0">
                <a:solidFill>
                  <a:schemeClr val="lt1"/>
                </a:solidFill>
                <a:latin typeface="Archivo Narrow"/>
                <a:ea typeface="Archivo Narrow"/>
                <a:cs typeface="Archivo Narrow"/>
                <a:sym typeface="Archivo Narrow"/>
              </a:rPr>
              <a:t>processos. </a:t>
            </a:r>
            <a:r>
              <a:rPr lang="pt-BR" dirty="0">
                <a:solidFill>
                  <a:schemeClr val="lt1"/>
                </a:solidFill>
                <a:latin typeface="Archivo Narrow"/>
                <a:ea typeface="Archivo Narrow"/>
                <a:cs typeface="Archivo Narrow"/>
                <a:sym typeface="Archivo Narrow"/>
              </a:rPr>
              <a:t/>
            </a:r>
            <a:br>
              <a:rPr lang="pt-BR" dirty="0">
                <a:solidFill>
                  <a:schemeClr val="lt1"/>
                </a:solidFill>
                <a:latin typeface="Archivo Narrow"/>
                <a:ea typeface="Archivo Narrow"/>
                <a:cs typeface="Archivo Narrow"/>
                <a:sym typeface="Archivo Narrow"/>
              </a:rPr>
            </a:br>
            <a:endParaRPr lang="pt-BR" dirty="0">
              <a:solidFill>
                <a:schemeClr val="lt1"/>
              </a:solidFill>
              <a:latin typeface="Archivo Narrow"/>
              <a:ea typeface="Archivo Narrow"/>
              <a:cs typeface="Archivo Narrow"/>
              <a:sym typeface="Archivo Narrow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21020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7" grpId="0" animBg="1"/>
      <p:bldP spid="2" grpId="0" animBg="1"/>
      <p:bldP spid="211" grpId="0"/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de cantos arredondados 8"/>
          <p:cNvSpPr/>
          <p:nvPr/>
        </p:nvSpPr>
        <p:spPr>
          <a:xfrm>
            <a:off x="2719204" y="3370145"/>
            <a:ext cx="3647219" cy="603714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FF0000"/>
              </a:solidFill>
            </a:endParaRPr>
          </a:p>
        </p:txBody>
      </p:sp>
      <p:sp>
        <p:nvSpPr>
          <p:cNvPr id="8" name="Retângulo de cantos arredondados 7"/>
          <p:cNvSpPr/>
          <p:nvPr/>
        </p:nvSpPr>
        <p:spPr>
          <a:xfrm>
            <a:off x="1966305" y="2208237"/>
            <a:ext cx="1203292" cy="481263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1" name="Google Shape;211;p36"/>
          <p:cNvSpPr/>
          <p:nvPr/>
        </p:nvSpPr>
        <p:spPr>
          <a:xfrm>
            <a:off x="1732548" y="1082870"/>
            <a:ext cx="5472650" cy="2049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pt-BR" sz="3200" dirty="0">
                <a:solidFill>
                  <a:schemeClr val="bg1"/>
                </a:solidFill>
                <a:latin typeface="Archivo Narrow"/>
                <a:ea typeface="Archivo Narrow"/>
                <a:cs typeface="Archivo Narrow"/>
                <a:sym typeface="Archivo Narrow"/>
              </a:rPr>
              <a:t>Entre 2007 e 2017, Promotores e Promotoras de Justiça propuseram </a:t>
            </a:r>
            <a:r>
              <a:rPr lang="pt-BR" sz="4000" b="1" dirty="0">
                <a:solidFill>
                  <a:schemeClr val="bg1"/>
                </a:solidFill>
                <a:latin typeface="Archivo Narrow"/>
                <a:ea typeface="Archivo Narrow"/>
                <a:cs typeface="Archivo Narrow"/>
                <a:sym typeface="Archivo Narrow"/>
              </a:rPr>
              <a:t>4.293</a:t>
            </a:r>
            <a:r>
              <a:rPr lang="pt-BR" sz="4000" dirty="0">
                <a:solidFill>
                  <a:schemeClr val="bg1"/>
                </a:solidFill>
                <a:latin typeface="Archivo Narrow"/>
                <a:ea typeface="Archivo Narrow"/>
                <a:cs typeface="Archivo Narrow"/>
                <a:sym typeface="Archivo Narrow"/>
              </a:rPr>
              <a:t> ações judiciais pela prática de atos </a:t>
            </a:r>
            <a:r>
              <a:rPr lang="pt-BR" sz="4000" dirty="0" smtClean="0">
                <a:solidFill>
                  <a:schemeClr val="bg1"/>
                </a:solidFill>
                <a:latin typeface="Archivo Narrow"/>
                <a:ea typeface="Archivo Narrow"/>
                <a:cs typeface="Archivo Narrow"/>
                <a:sym typeface="Archivo Narrow"/>
              </a:rPr>
              <a:t>de </a:t>
            </a:r>
            <a:r>
              <a:rPr lang="pt-BR" sz="4000" b="1" dirty="0" smtClean="0">
                <a:solidFill>
                  <a:schemeClr val="bg1"/>
                </a:solidFill>
                <a:latin typeface="Archivo Narrow"/>
                <a:ea typeface="Archivo Narrow"/>
                <a:cs typeface="Archivo Narrow"/>
                <a:sym typeface="Archivo Narrow"/>
              </a:rPr>
              <a:t>CORRUPÇÃO</a:t>
            </a:r>
            <a:r>
              <a:rPr lang="pt-BR" sz="4000" dirty="0" smtClean="0">
                <a:solidFill>
                  <a:schemeClr val="bg1"/>
                </a:solidFill>
                <a:latin typeface="Archivo Narrow"/>
                <a:ea typeface="Archivo Narrow"/>
                <a:cs typeface="Archivo Narrow"/>
                <a:sym typeface="Archivo Narrow"/>
              </a:rPr>
              <a:t>.</a:t>
            </a:r>
            <a:endParaRPr lang="pt-BR" sz="4000" dirty="0">
              <a:solidFill>
                <a:schemeClr val="bg1"/>
              </a:solidFill>
              <a:latin typeface="Archivo Narrow"/>
              <a:ea typeface="Archivo Narrow"/>
              <a:cs typeface="Archivo Narrow"/>
              <a:sym typeface="Archivo Narrow"/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lt1"/>
              </a:solidFill>
              <a:latin typeface="Archivo Narrow"/>
              <a:ea typeface="Archivo Narrow"/>
              <a:cs typeface="Archivo Narrow"/>
              <a:sym typeface="Archivo Narrow"/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lt1"/>
              </a:solidFill>
              <a:latin typeface="Archivo Narrow"/>
              <a:ea typeface="Archivo Narrow"/>
              <a:cs typeface="Archivo Narrow"/>
              <a:sym typeface="Archivo Narrow"/>
            </a:endParaRPr>
          </a:p>
          <a:p>
            <a:pPr marL="91440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lt1"/>
              </a:solidFill>
              <a:latin typeface="Archivo Narrow"/>
              <a:ea typeface="Archivo Narrow"/>
              <a:cs typeface="Archivo Narrow"/>
              <a:sym typeface="Archivo Narrow"/>
            </a:endParaRPr>
          </a:p>
        </p:txBody>
      </p:sp>
    </p:spTree>
    <p:extLst>
      <p:ext uri="{BB962C8B-B14F-4D97-AF65-F5344CB8AC3E}">
        <p14:creationId xmlns:p14="http://schemas.microsoft.com/office/powerpoint/2010/main" val="1192271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 animBg="1"/>
      <p:bldP spid="2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0"/>
          <p:cNvSpPr txBox="1"/>
          <p:nvPr/>
        </p:nvSpPr>
        <p:spPr>
          <a:xfrm>
            <a:off x="-664420" y="1362649"/>
            <a:ext cx="4013384" cy="231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0"/>
              <a:buFont typeface="Arial"/>
              <a:buNone/>
            </a:pPr>
            <a:endParaRPr sz="4000" b="1" i="0" u="none" strike="noStrike" cap="none" dirty="0">
              <a:solidFill>
                <a:srgbClr val="FFFFFF"/>
              </a:solidFill>
              <a:latin typeface="Archivo Narrow"/>
              <a:ea typeface="Archivo Narrow"/>
              <a:cs typeface="Archivo Narrow"/>
              <a:sym typeface="Archivo Narrow"/>
            </a:endParaRPr>
          </a:p>
        </p:txBody>
      </p:sp>
      <p:sp>
        <p:nvSpPr>
          <p:cNvPr id="85" name="Google Shape;85;p20"/>
          <p:cNvSpPr txBox="1"/>
          <p:nvPr/>
        </p:nvSpPr>
        <p:spPr>
          <a:xfrm>
            <a:off x="3530446" y="1246321"/>
            <a:ext cx="5613554" cy="25432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pt-BR" sz="4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chivo Narrow"/>
                <a:ea typeface="Archivo Narrow"/>
                <a:cs typeface="Archivo Narrow"/>
                <a:sym typeface="Archivo Narrow"/>
              </a:rPr>
              <a:t>Projetos financiados via FRBL</a:t>
            </a:r>
            <a:endParaRPr sz="4400" b="1" dirty="0">
              <a:solidFill>
                <a:schemeClr val="tx1">
                  <a:lumMod val="65000"/>
                  <a:lumOff val="35000"/>
                </a:schemeClr>
              </a:solidFill>
              <a:latin typeface="Archivo Narrow"/>
              <a:ea typeface="Archivo Narrow"/>
              <a:cs typeface="Archivo Narrow"/>
              <a:sym typeface="Archivo Narrow"/>
            </a:endParaRPr>
          </a:p>
        </p:txBody>
      </p:sp>
    </p:spTree>
    <p:extLst>
      <p:ext uri="{BB962C8B-B14F-4D97-AF65-F5344CB8AC3E}">
        <p14:creationId xmlns:p14="http://schemas.microsoft.com/office/powerpoint/2010/main" val="3243347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601827" y="801037"/>
            <a:ext cx="72338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Análise Laboratorial de Resíduos Químicos em Alimentos de Origem Animal, Vegetal e na </a:t>
            </a:r>
            <a:r>
              <a:rPr lang="pt-BR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Água</a:t>
            </a:r>
            <a:endParaRPr lang="pt-BR" sz="2400" b="1" dirty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601827" y="1991722"/>
            <a:ext cx="28119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chivo Narrow" panose="020B0604020202020204" charset="0"/>
              </a:rPr>
              <a:t>Disque-Denúncia </a:t>
            </a:r>
            <a:r>
              <a:rPr lang="pt-BR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chivo Narrow" panose="020B0604020202020204" charset="0"/>
              </a:rPr>
              <a:t>181 da </a:t>
            </a:r>
            <a:r>
              <a:rPr lang="pt-BR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chivo Narrow" panose="020B0604020202020204" charset="0"/>
              </a:rPr>
              <a:t>PCSC</a:t>
            </a:r>
            <a:endParaRPr lang="pt-BR" sz="2400" b="1" dirty="0">
              <a:solidFill>
                <a:schemeClr val="tx1">
                  <a:lumMod val="65000"/>
                  <a:lumOff val="35000"/>
                </a:schemeClr>
              </a:solidFill>
              <a:latin typeface="Archivo Narrow" panose="020B0604020202020204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668956" y="3236215"/>
            <a:ext cx="19418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chivo Narrow" panose="020B0604020202020204" charset="0"/>
              </a:rPr>
              <a:t>PMSC </a:t>
            </a:r>
            <a:r>
              <a:rPr lang="pt-BR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chivo Narrow" panose="020B0604020202020204" charset="0"/>
              </a:rPr>
              <a:t>Mobile</a:t>
            </a:r>
            <a:endParaRPr lang="pt-BR" sz="2400" b="1" dirty="0">
              <a:solidFill>
                <a:schemeClr val="tx1">
                  <a:lumMod val="65000"/>
                  <a:lumOff val="35000"/>
                </a:schemeClr>
              </a:solidFill>
              <a:latin typeface="Archivo Narrow" panose="020B060402020202020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601827" y="4111376"/>
            <a:ext cx="2222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chivo Narrow" panose="020B0604020202020204" charset="0"/>
              </a:rPr>
              <a:t>PMSC </a:t>
            </a:r>
            <a:r>
              <a:rPr lang="pt-BR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chivo Narrow" panose="020B0604020202020204" charset="0"/>
              </a:rPr>
              <a:t>Cidadão</a:t>
            </a:r>
            <a:endParaRPr lang="pt-BR" sz="2400" b="1" dirty="0">
              <a:solidFill>
                <a:schemeClr val="tx1">
                  <a:lumMod val="65000"/>
                  <a:lumOff val="35000"/>
                </a:schemeClr>
              </a:solidFill>
              <a:latin typeface="Archivo Narrow" panose="020B0604020202020204" charset="0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0084" y="1707447"/>
            <a:ext cx="4673326" cy="3302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098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37;p26"/>
          <p:cNvSpPr/>
          <p:nvPr/>
        </p:nvSpPr>
        <p:spPr>
          <a:xfrm rot="-5400000">
            <a:off x="2829706" y="-2968779"/>
            <a:ext cx="672900" cy="7563600"/>
          </a:xfrm>
          <a:prstGeom prst="rect">
            <a:avLst/>
          </a:prstGeom>
          <a:solidFill>
            <a:srgbClr val="4FAA2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Google Shape;138;p26"/>
          <p:cNvSpPr txBox="1"/>
          <p:nvPr/>
        </p:nvSpPr>
        <p:spPr>
          <a:xfrm>
            <a:off x="670915" y="551764"/>
            <a:ext cx="5651400" cy="67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pt-BR" sz="3000" b="1" dirty="0" smtClean="0">
                <a:solidFill>
                  <a:schemeClr val="lt1"/>
                </a:solidFill>
                <a:latin typeface="Archivo Narrow"/>
                <a:ea typeface="Archivo Narrow"/>
                <a:cs typeface="Archivo Narrow"/>
                <a:sym typeface="Archivo Narrow"/>
              </a:rPr>
              <a:t>PROGRAMA APRENDIZ</a:t>
            </a:r>
            <a:endParaRPr sz="3000" b="1" i="0" u="none" strike="noStrike" cap="none" dirty="0">
              <a:solidFill>
                <a:schemeClr val="lt1"/>
              </a:solidFill>
              <a:latin typeface="Archivo Narrow"/>
              <a:ea typeface="Archivo Narrow"/>
              <a:cs typeface="Archivo Narrow"/>
              <a:sym typeface="Archivo Narro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endParaRPr sz="3000" b="1" i="0" u="none" strike="noStrike" cap="none" dirty="0">
              <a:solidFill>
                <a:schemeClr val="lt1"/>
              </a:solidFill>
              <a:latin typeface="Archivo Narrow"/>
              <a:ea typeface="Archivo Narrow"/>
              <a:cs typeface="Archivo Narrow"/>
              <a:sym typeface="Archivo Narrow"/>
            </a:endParaRPr>
          </a:p>
        </p:txBody>
      </p:sp>
      <p:pic>
        <p:nvPicPr>
          <p:cNvPr id="12" name="Imagem 11" descr="H:\CAOs\CIJ\PROGRAMAS\APRENDIZ\Material de apoio\Logo\aprendiz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983" y="1588033"/>
            <a:ext cx="4508205" cy="27705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97873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30;p20"/>
          <p:cNvPicPr/>
          <p:nvPr/>
        </p:nvPicPr>
        <p:blipFill>
          <a:blip r:embed="rId2"/>
          <a:stretch/>
        </p:blipFill>
        <p:spPr>
          <a:xfrm>
            <a:off x="8097480" y="0"/>
            <a:ext cx="1046160" cy="757080"/>
          </a:xfrm>
          <a:prstGeom prst="rect">
            <a:avLst/>
          </a:prstGeom>
          <a:ln>
            <a:noFill/>
          </a:ln>
        </p:spPr>
      </p:pic>
      <p:sp>
        <p:nvSpPr>
          <p:cNvPr id="130" name="TextShape 6"/>
          <p:cNvSpPr txBox="1"/>
          <p:nvPr/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lstStyle/>
          <a:p>
            <a:pPr algn="r">
              <a:lnSpc>
                <a:spcPct val="100000"/>
              </a:lnSpc>
            </a:pPr>
            <a:fld id="{574FA50E-5B73-40E6-8CEC-7B7A4EC115D3}" type="slidenum">
              <a:rPr lang="pt-BR" sz="1000" b="0" strike="noStrike" spc="-1">
                <a:solidFill>
                  <a:srgbClr val="595959"/>
                </a:solidFill>
                <a:latin typeface="Arial"/>
                <a:ea typeface="Arial"/>
              </a:rPr>
              <a:t>25</a:t>
            </a:fld>
            <a:endParaRPr lang="pt-BR" sz="1000" b="0" strike="noStrike" spc="-1">
              <a:latin typeface="Times New Roman"/>
            </a:endParaRPr>
          </a:p>
        </p:txBody>
      </p:sp>
      <p:pic>
        <p:nvPicPr>
          <p:cNvPr id="7" name="Imagem 6" descr="H:\CAOs\CIJ\ADMINISTRATIVO\Relatórios\RGI\2018\APRENDIZ\Fotos_Aprendiz_2018\Formatura\Formatura_1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658" y="1067040"/>
            <a:ext cx="3726180" cy="237045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m 7" descr="H:\CAOs\CIJ\ADMINISTRATIVO\Relatórios\RGI\2018\APRENDIZ\Fotos_Aprendiz_2018\Formatura\Formatura_3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0670" y="1067040"/>
            <a:ext cx="4011930" cy="237045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tângulo 2"/>
          <p:cNvSpPr/>
          <p:nvPr/>
        </p:nvSpPr>
        <p:spPr>
          <a:xfrm>
            <a:off x="1318437" y="3917897"/>
            <a:ext cx="58160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dirty="0">
                <a:hlinkClick r:id="rId5"/>
              </a:rPr>
              <a:t>https://www.youtube.com/watch?v=_-hdH7fKY1o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95621299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37;p26"/>
          <p:cNvSpPr/>
          <p:nvPr/>
        </p:nvSpPr>
        <p:spPr>
          <a:xfrm rot="-5400000">
            <a:off x="2829706" y="-2968779"/>
            <a:ext cx="672900" cy="7563600"/>
          </a:xfrm>
          <a:prstGeom prst="rect">
            <a:avLst/>
          </a:prstGeom>
          <a:solidFill>
            <a:srgbClr val="4FAA2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Google Shape;138;p26"/>
          <p:cNvSpPr txBox="1"/>
          <p:nvPr/>
        </p:nvSpPr>
        <p:spPr>
          <a:xfrm>
            <a:off x="670915" y="551764"/>
            <a:ext cx="5651400" cy="67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pt-BR" sz="3000" b="1" dirty="0" smtClean="0">
                <a:solidFill>
                  <a:schemeClr val="lt1"/>
                </a:solidFill>
                <a:latin typeface="Archivo Narrow"/>
                <a:ea typeface="Archivo Narrow"/>
                <a:cs typeface="Archivo Narrow"/>
                <a:sym typeface="Archivo Narrow"/>
              </a:rPr>
              <a:t>PROGRAMA APOIA ON-LINE</a:t>
            </a:r>
            <a:endParaRPr sz="3000" b="1" i="0" u="none" strike="noStrike" cap="none" dirty="0">
              <a:solidFill>
                <a:schemeClr val="lt1"/>
              </a:solidFill>
              <a:latin typeface="Archivo Narrow"/>
              <a:ea typeface="Archivo Narrow"/>
              <a:cs typeface="Archivo Narrow"/>
              <a:sym typeface="Archivo Narro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endParaRPr sz="3000" b="1" i="0" u="none" strike="noStrike" cap="none" dirty="0">
              <a:solidFill>
                <a:schemeClr val="lt1"/>
              </a:solidFill>
              <a:latin typeface="Archivo Narrow"/>
              <a:ea typeface="Archivo Narrow"/>
              <a:cs typeface="Archivo Narrow"/>
              <a:sym typeface="Archivo Narrow"/>
            </a:endParaRPr>
          </a:p>
        </p:txBody>
      </p:sp>
      <p:pic>
        <p:nvPicPr>
          <p:cNvPr id="5" name="Imagem 4"/>
          <p:cNvPicPr/>
          <p:nvPr/>
        </p:nvPicPr>
        <p:blipFill>
          <a:blip r:embed="rId2"/>
          <a:stretch>
            <a:fillRect/>
          </a:stretch>
        </p:blipFill>
        <p:spPr>
          <a:xfrm>
            <a:off x="772108" y="1702747"/>
            <a:ext cx="3105150" cy="255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265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de cantos arredondados 7"/>
          <p:cNvSpPr/>
          <p:nvPr/>
        </p:nvSpPr>
        <p:spPr>
          <a:xfrm>
            <a:off x="6132669" y="3025083"/>
            <a:ext cx="969400" cy="481263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1" name="Google Shape;211;p36"/>
          <p:cNvSpPr/>
          <p:nvPr/>
        </p:nvSpPr>
        <p:spPr>
          <a:xfrm>
            <a:off x="1760048" y="1124123"/>
            <a:ext cx="5342021" cy="2141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/>
            <a:r>
              <a:rPr lang="pt-BR" sz="2400" dirty="0">
                <a:solidFill>
                  <a:schemeClr val="bg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Redução e combate efetivo à evasão escolar, garantindo que todas as crianças e adolescentes do Estado permaneçam na escola. </a:t>
            </a:r>
          </a:p>
          <a:p>
            <a:pPr algn="just"/>
            <a:endParaRPr lang="pt-BR" sz="2400" dirty="0">
              <a:solidFill>
                <a:schemeClr val="bg1"/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 algn="just"/>
            <a:r>
              <a:rPr lang="pt-BR" sz="2400" dirty="0">
                <a:solidFill>
                  <a:schemeClr val="bg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Apenas no ano de 2018, mais de </a:t>
            </a:r>
            <a:r>
              <a:rPr lang="pt-BR" sz="2400" b="1" dirty="0">
                <a:solidFill>
                  <a:schemeClr val="bg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20.000</a:t>
            </a:r>
            <a:r>
              <a:rPr lang="pt-BR" sz="2400" dirty="0">
                <a:solidFill>
                  <a:schemeClr val="bg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 </a:t>
            </a:r>
            <a:r>
              <a:rPr lang="pt-BR" sz="2400" dirty="0" smtClean="0">
                <a:solidFill>
                  <a:schemeClr val="bg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alunos </a:t>
            </a:r>
            <a:r>
              <a:rPr lang="pt-BR" sz="2400" dirty="0">
                <a:solidFill>
                  <a:schemeClr val="bg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retornaram aos bancos escolares em razão do Programa Apoia.</a:t>
            </a: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bg1"/>
              </a:solidFill>
              <a:latin typeface="Arial Narrow" panose="020B0606020202030204" pitchFamily="34" charset="0"/>
              <a:ea typeface="Archivo Narrow"/>
              <a:cs typeface="Archivo Narrow"/>
              <a:sym typeface="Archivo Narrow"/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bg1"/>
              </a:solidFill>
              <a:latin typeface="Arial Narrow" panose="020B0606020202030204" pitchFamily="34" charset="0"/>
              <a:ea typeface="Archivo Narrow"/>
              <a:cs typeface="Archivo Narrow"/>
              <a:sym typeface="Archivo Narrow"/>
            </a:endParaRPr>
          </a:p>
          <a:p>
            <a:pPr marL="91440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bg1"/>
              </a:solidFill>
              <a:latin typeface="Arial Narrow" panose="020B0606020202030204" pitchFamily="34" charset="0"/>
              <a:ea typeface="Archivo Narrow"/>
              <a:cs typeface="Archivo Narrow"/>
              <a:sym typeface="Archivo Narrow"/>
            </a:endParaRPr>
          </a:p>
        </p:txBody>
      </p:sp>
    </p:spTree>
    <p:extLst>
      <p:ext uri="{BB962C8B-B14F-4D97-AF65-F5344CB8AC3E}">
        <p14:creationId xmlns:p14="http://schemas.microsoft.com/office/powerpoint/2010/main" val="2413587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1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37;p26"/>
          <p:cNvSpPr/>
          <p:nvPr/>
        </p:nvSpPr>
        <p:spPr>
          <a:xfrm rot="-5400000">
            <a:off x="1888462" y="-2171915"/>
            <a:ext cx="2294129" cy="7563600"/>
          </a:xfrm>
          <a:prstGeom prst="rect">
            <a:avLst/>
          </a:prstGeom>
          <a:solidFill>
            <a:srgbClr val="4FAA2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Google Shape;138;p26"/>
          <p:cNvSpPr txBox="1"/>
          <p:nvPr/>
        </p:nvSpPr>
        <p:spPr>
          <a:xfrm>
            <a:off x="540286" y="538013"/>
            <a:ext cx="5651400" cy="2157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pt-BR" sz="3200" b="1" spc="-1" dirty="0" smtClean="0">
                <a:solidFill>
                  <a:schemeClr val="bg1"/>
                </a:solidFill>
                <a:latin typeface="Archivo Narrow" panose="020B0604020202020204" charset="0"/>
                <a:ea typeface="Calibri"/>
              </a:rPr>
              <a:t>GESTÃO DAS VAGAS E ESTRUTURAÇÃO DO SISTEMA SOCIOEDUCATIVO EM MEIO FECHADO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endParaRPr sz="3000" b="1" i="0" u="none" strike="noStrike" cap="none" dirty="0">
              <a:solidFill>
                <a:schemeClr val="lt1"/>
              </a:solidFill>
              <a:latin typeface="Archivo Narrow"/>
              <a:ea typeface="Archivo Narrow"/>
              <a:cs typeface="Archivo Narrow"/>
              <a:sym typeface="Archivo Narrow"/>
            </a:endParaRPr>
          </a:p>
        </p:txBody>
      </p:sp>
    </p:spTree>
    <p:extLst>
      <p:ext uri="{BB962C8B-B14F-4D97-AF65-F5344CB8AC3E}">
        <p14:creationId xmlns:p14="http://schemas.microsoft.com/office/powerpoint/2010/main" val="3643318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de cantos arredondados 7"/>
          <p:cNvSpPr/>
          <p:nvPr/>
        </p:nvSpPr>
        <p:spPr>
          <a:xfrm>
            <a:off x="3712603" y="3437595"/>
            <a:ext cx="1588167" cy="481263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1" name="Google Shape;211;p36"/>
          <p:cNvSpPr/>
          <p:nvPr/>
        </p:nvSpPr>
        <p:spPr>
          <a:xfrm>
            <a:off x="1467852" y="935026"/>
            <a:ext cx="6070791" cy="29082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pt-BR" sz="2000" dirty="0">
                <a:solidFill>
                  <a:schemeClr val="bg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Criação dos painéis de </a:t>
            </a:r>
            <a:r>
              <a:rPr lang="pt-BR" sz="2000" i="1" dirty="0">
                <a:solidFill>
                  <a:schemeClr val="bg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Business</a:t>
            </a:r>
            <a:r>
              <a:rPr lang="pt-BR" sz="2000" dirty="0">
                <a:solidFill>
                  <a:schemeClr val="bg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 </a:t>
            </a:r>
            <a:r>
              <a:rPr lang="pt-BR" sz="2000" i="1" dirty="0" err="1">
                <a:solidFill>
                  <a:schemeClr val="bg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Intelligence</a:t>
            </a:r>
            <a:r>
              <a:rPr lang="pt-BR" sz="2000" dirty="0">
                <a:solidFill>
                  <a:schemeClr val="bg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 em parceria com o DEASE, que permitiram o acompanhamento sistemático da redução gradual da fila de espera</a:t>
            </a:r>
            <a:r>
              <a:rPr lang="pt-BR" sz="2000" dirty="0" smtClean="0">
                <a:solidFill>
                  <a:schemeClr val="bg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.</a:t>
            </a:r>
          </a:p>
          <a:p>
            <a:pPr lvl="0"/>
            <a:endParaRPr lang="pt-BR" sz="2000" dirty="0">
              <a:solidFill>
                <a:schemeClr val="bg1"/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pt-BR" sz="2000" dirty="0">
              <a:solidFill>
                <a:schemeClr val="bg1"/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 lvl="0"/>
            <a:r>
              <a:rPr lang="pt-BR" sz="2000" dirty="0">
                <a:solidFill>
                  <a:schemeClr val="bg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Redução significativa da fila de espera (internação definitiva) no sistema socioeducativo catarinense, de 730 adolescentes em março de 2018 para 101 em dezembro do mesmo ano. </a:t>
            </a:r>
            <a:endParaRPr lang="pt-BR" sz="2000" dirty="0" smtClean="0">
              <a:solidFill>
                <a:schemeClr val="bg1"/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 lvl="0"/>
            <a:r>
              <a:rPr lang="pt-BR" sz="2000" dirty="0" smtClean="0">
                <a:solidFill>
                  <a:schemeClr val="bg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Situação </a:t>
            </a:r>
            <a:r>
              <a:rPr lang="pt-BR" sz="2000" dirty="0">
                <a:solidFill>
                  <a:schemeClr val="bg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atual (</a:t>
            </a:r>
            <a:r>
              <a:rPr lang="pt-BR" sz="2000" dirty="0" err="1">
                <a:solidFill>
                  <a:schemeClr val="bg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jun</a:t>
            </a:r>
            <a:r>
              <a:rPr lang="pt-BR" sz="2000" dirty="0">
                <a:solidFill>
                  <a:schemeClr val="bg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/19): 42 adolescentes na fila de espera</a:t>
            </a:r>
            <a:r>
              <a:rPr lang="pt-BR" sz="2000" dirty="0" smtClean="0">
                <a:solidFill>
                  <a:schemeClr val="bg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.</a:t>
            </a:r>
            <a:endParaRPr sz="2400" dirty="0">
              <a:solidFill>
                <a:schemeClr val="bg1"/>
              </a:solidFill>
              <a:latin typeface="Arial Narrow" panose="020B0606020202030204" pitchFamily="34" charset="0"/>
              <a:ea typeface="Archivo Narrow"/>
              <a:cs typeface="Archivo Narrow"/>
              <a:sym typeface="Archivo Narrow"/>
            </a:endParaRPr>
          </a:p>
          <a:p>
            <a:pPr marL="91440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bg1"/>
              </a:solidFill>
              <a:latin typeface="Arial Narrow" panose="020B0606020202030204" pitchFamily="34" charset="0"/>
              <a:ea typeface="Archivo Narrow"/>
              <a:cs typeface="Archivo Narrow"/>
              <a:sym typeface="Archivo Narrow"/>
            </a:endParaRPr>
          </a:p>
        </p:txBody>
      </p:sp>
    </p:spTree>
    <p:extLst>
      <p:ext uri="{BB962C8B-B14F-4D97-AF65-F5344CB8AC3E}">
        <p14:creationId xmlns:p14="http://schemas.microsoft.com/office/powerpoint/2010/main" val="1143541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40"/>
          <p:cNvSpPr/>
          <p:nvPr/>
        </p:nvSpPr>
        <p:spPr>
          <a:xfrm rot="-5400000">
            <a:off x="2323790" y="-1918683"/>
            <a:ext cx="2420333" cy="7398900"/>
          </a:xfrm>
          <a:prstGeom prst="rect">
            <a:avLst/>
          </a:prstGeom>
          <a:solidFill>
            <a:srgbClr val="4FAA2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9" name="Google Shape;239;p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62725" y="3461962"/>
            <a:ext cx="2228575" cy="15079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/>
          <p:cNvSpPr txBox="1"/>
          <p:nvPr/>
        </p:nvSpPr>
        <p:spPr>
          <a:xfrm>
            <a:off x="467514" y="811272"/>
            <a:ext cx="576828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chemeClr val="bg1"/>
                </a:solidFill>
                <a:latin typeface="Archivo Narrow" panose="020B0604020202020204" charset="0"/>
              </a:rPr>
              <a:t>C</a:t>
            </a:r>
            <a:r>
              <a:rPr lang="pt-BR" sz="4000" dirty="0" smtClean="0">
                <a:solidFill>
                  <a:schemeClr val="bg1"/>
                </a:solidFill>
                <a:latin typeface="Archivo Narrow" panose="020B0604020202020204" charset="0"/>
              </a:rPr>
              <a:t>onceito </a:t>
            </a:r>
            <a:r>
              <a:rPr lang="pt-BR" sz="4000" dirty="0" smtClean="0">
                <a:solidFill>
                  <a:schemeClr val="bg1"/>
                </a:solidFill>
                <a:latin typeface="Archivo Narrow" panose="020B0604020202020204" charset="0"/>
              </a:rPr>
              <a:t>Santa Catarina </a:t>
            </a:r>
            <a:endParaRPr lang="pt-BR" sz="4000" dirty="0" smtClean="0">
              <a:solidFill>
                <a:schemeClr val="bg1"/>
              </a:solidFill>
              <a:latin typeface="Archivo Narrow" panose="020B0604020202020204" charset="0"/>
            </a:endParaRPr>
          </a:p>
          <a:p>
            <a:r>
              <a:rPr lang="pt-BR" sz="4000" dirty="0" smtClean="0">
                <a:solidFill>
                  <a:schemeClr val="bg1"/>
                </a:solidFill>
                <a:latin typeface="Archivo Narrow" panose="020B0604020202020204" charset="0"/>
              </a:rPr>
              <a:t>e </a:t>
            </a:r>
            <a:r>
              <a:rPr lang="pt-BR" sz="4000" dirty="0" smtClean="0">
                <a:solidFill>
                  <a:schemeClr val="bg1"/>
                </a:solidFill>
                <a:latin typeface="Archivo Narrow" panose="020B0604020202020204" charset="0"/>
              </a:rPr>
              <a:t>o DNA catarinense</a:t>
            </a:r>
            <a:endParaRPr lang="pt-BR" sz="4000" dirty="0">
              <a:solidFill>
                <a:schemeClr val="bg1"/>
              </a:solidFill>
              <a:latin typeface="Archivo Narrow" panose="020B060402020202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</TotalTime>
  <Words>657</Words>
  <Application>Microsoft Office PowerPoint</Application>
  <PresentationFormat>Apresentação na tela (16:9)</PresentationFormat>
  <Paragraphs>106</Paragraphs>
  <Slides>30</Slides>
  <Notes>19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30</vt:i4>
      </vt:variant>
    </vt:vector>
  </HeadingPairs>
  <TitlesOfParts>
    <vt:vector size="38" baseType="lpstr">
      <vt:lpstr>Arial Narrow</vt:lpstr>
      <vt:lpstr>Archivo Narrow</vt:lpstr>
      <vt:lpstr>Calibri</vt:lpstr>
      <vt:lpstr>Arial Black</vt:lpstr>
      <vt:lpstr>Times New Roman</vt:lpstr>
      <vt:lpstr>Wingdings</vt:lpstr>
      <vt:lpstr>Arial</vt:lpstr>
      <vt:lpstr>Simple Light</vt:lpstr>
      <vt:lpstr>TÍTULO DA APRESENTAÇÃO</vt:lpstr>
      <vt:lpstr>Apresentação do PowerPoint</vt:lpstr>
      <vt:lpstr>Apresentação do PowerPoint</vt:lpstr>
      <vt:lpstr>Apresentação do PowerPoint</vt:lpstr>
      <vt:lpstr>PRINCÍPIOS DA SOCIEDADE DO SÉCULO XXI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DA APRESENTAÇÃO</dc:title>
  <dc:creator>Fernando da Silva Comin</dc:creator>
  <cp:lastModifiedBy>Luciane do Valle</cp:lastModifiedBy>
  <cp:revision>20</cp:revision>
  <cp:lastPrinted>2019-08-19T16:52:21Z</cp:lastPrinted>
  <dcterms:modified xsi:type="dcterms:W3CDTF">2019-08-19T16:52:35Z</dcterms:modified>
</cp:coreProperties>
</file>