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0" r:id="rId5"/>
    <p:sldId id="271" r:id="rId6"/>
    <p:sldId id="287" r:id="rId7"/>
    <p:sldId id="288" r:id="rId8"/>
    <p:sldId id="260" r:id="rId9"/>
    <p:sldId id="259" r:id="rId10"/>
    <p:sldId id="262" r:id="rId11"/>
    <p:sldId id="261" r:id="rId12"/>
    <p:sldId id="264" r:id="rId13"/>
    <p:sldId id="263" r:id="rId14"/>
    <p:sldId id="266" r:id="rId15"/>
    <p:sldId id="265" r:id="rId16"/>
    <p:sldId id="274" r:id="rId17"/>
    <p:sldId id="275" r:id="rId18"/>
    <p:sldId id="268" r:id="rId19"/>
    <p:sldId id="267" r:id="rId20"/>
    <p:sldId id="280" r:id="rId21"/>
    <p:sldId id="281" r:id="rId22"/>
    <p:sldId id="282" r:id="rId23"/>
    <p:sldId id="283" r:id="rId24"/>
    <p:sldId id="286" r:id="rId25"/>
    <p:sldId id="258" r:id="rId26"/>
    <p:sldId id="269" r:id="rId27"/>
    <p:sldId id="276" r:id="rId28"/>
    <p:sldId id="277" r:id="rId29"/>
    <p:sldId id="278" r:id="rId30"/>
    <p:sldId id="279" r:id="rId31"/>
    <p:sldId id="284" r:id="rId32"/>
    <p:sldId id="285" r:id="rId33"/>
    <p:sldId id="290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3B7A2-8C84-4059-8E4E-174EBF54B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354144-71BE-4F74-9E58-7CDB5E5F6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E96CF4-333C-4E09-9E20-3F5232E7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FA4BEB-F4FD-4568-9C92-AED2059FD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063557-CC13-4268-87C8-C5EB6023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53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507AD-FFBB-44B4-9156-BC0C35192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A5E3AB-37B0-4B69-A72E-A133EA2BC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9C33B9-4F37-466D-BF55-A1230F42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A22B8D-8831-443F-A9B2-6A5CDB1E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CA8AFD-4CB2-4430-A1A0-8E8D56286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2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8EE71-D7D9-4F97-BCD3-6EB332D3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54595E-49C4-4A31-801F-A26A0010C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3E6723-33FE-42F6-86A5-469D3200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8C9AA5-C952-4640-B572-52AACA06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E30D9D-E8CA-443E-8794-3ACC938A7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68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E17CD8-87FB-4F84-8A3B-46B3F4361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E80ECD-6C31-4412-9BC8-45B99A122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840318-C81D-4946-805B-2AC757326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8F5689-E18E-45F0-B5EE-F7CA07EA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A5111D-D632-4BEE-A63E-3990DBFFC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36DFED-3106-4F1C-8281-21C26120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200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84CB68-6760-45D6-AED7-BB42F99A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55CEAD-602B-4309-A727-5FA0CA704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047DBB-FB12-437B-A2D9-0A0DCC8B6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005D88B-F62F-4788-B38C-1F3708BA0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64C26B6-95F0-4C14-8BD3-01ADFC1C0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53D3B1B-143E-4C41-9B70-9C87390D6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02609D0-09E4-4A33-9C9F-D53E51EC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F3DDAD3-9021-42B7-89BA-B32DB48B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3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922A6-A546-447F-8912-57D72E15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DF7C76-98C3-4405-82F7-BA52C86C2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0EE111-8628-46F4-9F51-C4F901A1C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ED12232-0781-455A-B6A1-64E8FB099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17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DA4FC3F-885D-42F9-89E8-F679FCB18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C22689-9FA8-48B7-B4FC-D359ABCA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A075027-4FCF-428D-9503-528CB887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233C3-DCDD-4AE6-97FF-94490030F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AE9F47-E164-4697-8436-841B32C92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F4F578-585D-48EA-9ACA-FE9C511F3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D0ADB3-562E-4234-A5E4-73AF5C46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63EA71-BA6B-4A7E-AA7E-80106C710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C5F78B-8F4A-47A3-B243-0EC7F4F4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73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E2B5E-A317-4C3B-9961-ABB61BB1E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580099D-36A9-4CC2-8DC3-1C34145A5F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7347544-6BE2-4E2E-9248-5BDC2BDB45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41A1BB-A708-4864-B2F3-867582E0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19F96B-F49C-454F-818D-E7BB1D13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3551D2-A5DB-4C5A-857C-3BFD43FC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29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E4766-09E7-4C09-856A-45ACA131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7CBE7FD-A8BB-40FC-B0B7-45C52E62C6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3B1C01-D1DB-4A38-BAEA-3345CE42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5AA72D-89E2-4BEF-8DB0-AB15B5CAE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03DB96-C027-4A34-9DF4-E96323F9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35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0D5297-A694-4793-BD7C-10D536E9F8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F06B30-08FC-4EC0-A643-E6D73B603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60BC3E-5C0E-4A4F-8A17-5DA9C038F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02BB0F-4BA6-4689-8A26-EF7780D7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8A4DFE-EE89-4B49-877C-F0B1B322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7AAB854-3EC3-4993-84B6-737C22CA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221DE8-12DB-44D2-B431-E41CDF893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77F9-DCA5-4EF4-AA7E-DA4A25DBF7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CE32-318D-4556-B28D-FA76F513AE06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EBAB06-041C-4083-B83F-47D2A42E1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4B5DC0-232B-433F-BC9B-6B07F0CFC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E919C-7E70-438D-8906-C9EE92F6A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20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4F01448-7549-4FBD-B496-DA7396F1A1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5" t="29014" r="18684" b="46618"/>
          <a:stretch/>
        </p:blipFill>
        <p:spPr>
          <a:xfrm>
            <a:off x="1157284" y="3185700"/>
            <a:ext cx="9877428" cy="237213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7DB586D-A977-4687-9278-4F5B89F33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902" y="5246509"/>
            <a:ext cx="2596191" cy="184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5A3773D-6501-42EF-93F6-3B2433A87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994" y="124770"/>
            <a:ext cx="5251875" cy="66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DACF6CA-CD14-4096-B633-EF46745ED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68446" cy="3106057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2C67FAC-D967-456C-9AB3-D1A03958A236}"/>
              </a:ext>
            </a:extLst>
          </p:cNvPr>
          <p:cNvSpPr/>
          <p:nvPr/>
        </p:nvSpPr>
        <p:spPr>
          <a:xfrm>
            <a:off x="3613381" y="4532812"/>
            <a:ext cx="59522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SOCIEDADE JOINVILENSE DE MEDICINA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63277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B913FCC-2BAE-4A41-AE60-3D47158FC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880" y="80765"/>
            <a:ext cx="545019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4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C5ACE1C-10B5-47D2-A6AC-3DD42833E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99237" cy="301897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7D9E5E1-6E16-4B61-A6DF-D641635E49D3}"/>
              </a:ext>
            </a:extLst>
          </p:cNvPr>
          <p:cNvSpPr/>
          <p:nvPr/>
        </p:nvSpPr>
        <p:spPr>
          <a:xfrm>
            <a:off x="4047811" y="4478048"/>
            <a:ext cx="40963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VENTILADORES BERNAUER S.A</a:t>
            </a:r>
          </a:p>
        </p:txBody>
      </p:sp>
    </p:spTree>
    <p:extLst>
      <p:ext uri="{BB962C8B-B14F-4D97-AF65-F5344CB8AC3E}">
        <p14:creationId xmlns:p14="http://schemas.microsoft.com/office/powerpoint/2010/main" val="40203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 descr="Ícone&#10;&#10;Descrição gerada automaticamente">
            <a:extLst>
              <a:ext uri="{FF2B5EF4-FFF2-40B4-BE49-F238E27FC236}">
                <a16:creationId xmlns:a16="http://schemas.microsoft.com/office/drawing/2014/main" id="{AA375CD7-3802-4C66-8C57-192F3AE61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25" y="-261259"/>
            <a:ext cx="6517224" cy="767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4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B08D0044-4520-46CC-AC26-37D57E0D4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86" y="-290285"/>
            <a:ext cx="3055334" cy="35995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978060FB-9BCC-4DEF-B909-6121365D730D}"/>
              </a:ext>
            </a:extLst>
          </p:cNvPr>
          <p:cNvSpPr/>
          <p:nvPr/>
        </p:nvSpPr>
        <p:spPr>
          <a:xfrm>
            <a:off x="5365793" y="4648464"/>
            <a:ext cx="1087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SINTEX</a:t>
            </a:r>
          </a:p>
        </p:txBody>
      </p:sp>
    </p:spTree>
    <p:extLst>
      <p:ext uri="{BB962C8B-B14F-4D97-AF65-F5344CB8AC3E}">
        <p14:creationId xmlns:p14="http://schemas.microsoft.com/office/powerpoint/2010/main" val="30193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C8A8551-4331-4872-B13F-B8F9D9A59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71" y="-1"/>
            <a:ext cx="5591063" cy="703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8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9B8B36E-0C41-4961-A1B5-6FCF8FDCF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01"/>
            <a:ext cx="2539109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7672B30-A687-46D2-9168-A375C5F38827}"/>
              </a:ext>
            </a:extLst>
          </p:cNvPr>
          <p:cNvSpPr/>
          <p:nvPr/>
        </p:nvSpPr>
        <p:spPr>
          <a:xfrm>
            <a:off x="374472" y="4277835"/>
            <a:ext cx="62249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KAVO DO BRASIL INDÚSTRIA E COMÉRCIO LTDA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125341D-22FA-43A3-BAF5-03512737F2BD}"/>
              </a:ext>
            </a:extLst>
          </p:cNvPr>
          <p:cNvSpPr/>
          <p:nvPr/>
        </p:nvSpPr>
        <p:spPr>
          <a:xfrm>
            <a:off x="374472" y="4820180"/>
            <a:ext cx="1084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SESI SC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164E9B1-8D54-4C0C-862A-AF3A6F86106D}"/>
              </a:ext>
            </a:extLst>
          </p:cNvPr>
          <p:cNvSpPr/>
          <p:nvPr/>
        </p:nvSpPr>
        <p:spPr>
          <a:xfrm>
            <a:off x="374472" y="5311645"/>
            <a:ext cx="33493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WHIRLPOOL</a:t>
            </a:r>
          </a:p>
        </p:txBody>
      </p:sp>
    </p:spTree>
    <p:extLst>
      <p:ext uri="{BB962C8B-B14F-4D97-AF65-F5344CB8AC3E}">
        <p14:creationId xmlns:p14="http://schemas.microsoft.com/office/powerpoint/2010/main" val="98040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D70868E-AD06-4D5F-AB09-E10FEC571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71" y="-28283"/>
            <a:ext cx="5475801" cy="68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6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1ED91D4-4B76-47EF-8598-657F46ABB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160"/>
            <a:ext cx="2516026" cy="3164115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F097C56-590B-485F-B870-236697AD4638}"/>
              </a:ext>
            </a:extLst>
          </p:cNvPr>
          <p:cNvSpPr/>
          <p:nvPr/>
        </p:nvSpPr>
        <p:spPr>
          <a:xfrm>
            <a:off x="116113" y="3509764"/>
            <a:ext cx="101890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ASSOCIAÇÃO BRASILEIRA DE RECURSOS HUMANOS - REGIONAL JOINVILLE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014A599-A3D8-4771-BEE7-8E6318EB29BD}"/>
              </a:ext>
            </a:extLst>
          </p:cNvPr>
          <p:cNvSpPr/>
          <p:nvPr/>
        </p:nvSpPr>
        <p:spPr>
          <a:xfrm>
            <a:off x="116114" y="4025636"/>
            <a:ext cx="4034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METALURGICA IMAM LTDA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3012F77-8AF0-483A-9FDF-DAB428A167D1}"/>
              </a:ext>
            </a:extLst>
          </p:cNvPr>
          <p:cNvSpPr/>
          <p:nvPr/>
        </p:nvSpPr>
        <p:spPr>
          <a:xfrm>
            <a:off x="116114" y="4631651"/>
            <a:ext cx="4149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MECÂNICA SÃO CRISTÓVÃO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E8D85D6-EA7E-486B-B1C4-C8C4C6C2BE6F}"/>
              </a:ext>
            </a:extLst>
          </p:cNvPr>
          <p:cNvSpPr/>
          <p:nvPr/>
        </p:nvSpPr>
        <p:spPr>
          <a:xfrm>
            <a:off x="116113" y="5258919"/>
            <a:ext cx="39440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PAPELARIA PRÍNCIPE LTDA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31718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6CA90D7-D521-47B1-A01E-2221795C7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171" y="-158721"/>
            <a:ext cx="5579522" cy="701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9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CC1B6A6-9A19-4099-B356-B53211207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370" y="-82290"/>
            <a:ext cx="2564435" cy="322499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D7638D4-EEA8-4BCE-9467-AE643BAB515B}"/>
              </a:ext>
            </a:extLst>
          </p:cNvPr>
          <p:cNvSpPr/>
          <p:nvPr/>
        </p:nvSpPr>
        <p:spPr>
          <a:xfrm>
            <a:off x="0" y="3142703"/>
            <a:ext cx="3682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BAUMA ENGENHARIA LTDA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4433AEB-3E77-451B-A13F-14894CBA6916}"/>
              </a:ext>
            </a:extLst>
          </p:cNvPr>
          <p:cNvSpPr/>
          <p:nvPr/>
        </p:nvSpPr>
        <p:spPr>
          <a:xfrm>
            <a:off x="0" y="3587288"/>
            <a:ext cx="4982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GUARANI MOLDES E USINAGEM LTDA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780D5E8-2AC6-4350-B4F8-285E7A2EABD8}"/>
              </a:ext>
            </a:extLst>
          </p:cNvPr>
          <p:cNvSpPr/>
          <p:nvPr/>
        </p:nvSpPr>
        <p:spPr>
          <a:xfrm>
            <a:off x="5583507" y="5719137"/>
            <a:ext cx="5290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PANIFICADORA E CONFEITARIA MAIKON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D2F621E-D13A-471D-8ED5-9D5FD2A3C8FF}"/>
              </a:ext>
            </a:extLst>
          </p:cNvPr>
          <p:cNvSpPr/>
          <p:nvPr/>
        </p:nvSpPr>
        <p:spPr>
          <a:xfrm>
            <a:off x="0" y="4131392"/>
            <a:ext cx="614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IZDA EQUIP PARA AUTOMATIZAÇÃO INDL LTDA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63E11BE-ACD7-467F-9452-5E404DAC8B63}"/>
              </a:ext>
            </a:extLst>
          </p:cNvPr>
          <p:cNvSpPr/>
          <p:nvPr/>
        </p:nvSpPr>
        <p:spPr>
          <a:xfrm>
            <a:off x="0" y="4614114"/>
            <a:ext cx="5160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OCEANO CONFECÇÃO SURFWEAR LTDA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5654592-01D6-465B-8E74-609A14AEB1DC}"/>
              </a:ext>
            </a:extLst>
          </p:cNvPr>
          <p:cNvSpPr/>
          <p:nvPr/>
        </p:nvSpPr>
        <p:spPr>
          <a:xfrm>
            <a:off x="5583507" y="5222318"/>
            <a:ext cx="3404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PIEPER ASSESSORIA LTDA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F96EC94-6C0E-4458-9B5E-F841E94A2B13}"/>
              </a:ext>
            </a:extLst>
          </p:cNvPr>
          <p:cNvSpPr/>
          <p:nvPr/>
        </p:nvSpPr>
        <p:spPr>
          <a:xfrm>
            <a:off x="5583507" y="6180802"/>
            <a:ext cx="6477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UNIODONTO DE SC COOP ADMIN DE CONTRATOS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2113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7B762CC-9385-45BA-93FE-B54565A00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199" y="-115647"/>
            <a:ext cx="5637229" cy="708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3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068EEC0-4C2B-4FCB-90A7-2E21208F9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2492944" cy="3135087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639BDBA-5565-4E96-9085-495FE7DC8650}"/>
              </a:ext>
            </a:extLst>
          </p:cNvPr>
          <p:cNvSpPr/>
          <p:nvPr/>
        </p:nvSpPr>
        <p:spPr>
          <a:xfrm>
            <a:off x="263321" y="3228945"/>
            <a:ext cx="5320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ANGELICO DE SOUZA RESTAURANTE EPP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8CCAB8F-E838-4925-A0BC-1C2996977F98}"/>
              </a:ext>
            </a:extLst>
          </p:cNvPr>
          <p:cNvSpPr/>
          <p:nvPr/>
        </p:nvSpPr>
        <p:spPr>
          <a:xfrm>
            <a:off x="263321" y="3707524"/>
            <a:ext cx="53393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ARTEFATOS DE INOX RONCHI EIRELI - ME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0A6D5E1-BFA8-449F-A772-A02F83E5CC20}"/>
              </a:ext>
            </a:extLst>
          </p:cNvPr>
          <p:cNvSpPr/>
          <p:nvPr/>
        </p:nvSpPr>
        <p:spPr>
          <a:xfrm>
            <a:off x="263321" y="4186103"/>
            <a:ext cx="6872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BERMO VALVULAS EQUIPAMENTOS INDÚSTRIA LTDA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A474428-D70F-45D5-8F3A-FDF75F59A4B1}"/>
              </a:ext>
            </a:extLst>
          </p:cNvPr>
          <p:cNvSpPr/>
          <p:nvPr/>
        </p:nvSpPr>
        <p:spPr>
          <a:xfrm>
            <a:off x="263321" y="4666446"/>
            <a:ext cx="2857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BMA SISTEMAS LTDA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3FCD2A8-3CBA-4847-901D-3877D7CC5B9B}"/>
              </a:ext>
            </a:extLst>
          </p:cNvPr>
          <p:cNvSpPr/>
          <p:nvPr/>
        </p:nvSpPr>
        <p:spPr>
          <a:xfrm>
            <a:off x="7462500" y="4897278"/>
            <a:ext cx="1869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CONVISA S/A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D67CE25-E64A-42D7-9D3C-DDD8C19036C9}"/>
              </a:ext>
            </a:extLst>
          </p:cNvPr>
          <p:cNvSpPr/>
          <p:nvPr/>
        </p:nvSpPr>
        <p:spPr>
          <a:xfrm>
            <a:off x="7462500" y="5324272"/>
            <a:ext cx="47295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DEVALOR CORRETORA DE SEGUROS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83FD9CE-98B2-4A55-9604-84A523DCBC1C}"/>
              </a:ext>
            </a:extLst>
          </p:cNvPr>
          <p:cNvSpPr/>
          <p:nvPr/>
        </p:nvSpPr>
        <p:spPr>
          <a:xfrm>
            <a:off x="7462500" y="5775980"/>
            <a:ext cx="4314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EXATA CONTABILIDADE S/S LTDA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BA89A5-F5E3-4D1E-A56F-6A1E1B337017}"/>
              </a:ext>
            </a:extLst>
          </p:cNvPr>
          <p:cNvSpPr/>
          <p:nvPr/>
        </p:nvSpPr>
        <p:spPr>
          <a:xfrm>
            <a:off x="7462500" y="6227689"/>
            <a:ext cx="3750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FARMÁCIA BOTICA DO VALE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8386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068EEC0-4C2B-4FCB-90A7-2E21208F9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2492944" cy="3135087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6699BD9-BBD3-49FF-96F8-0BD3BF1F8B32}"/>
              </a:ext>
            </a:extLst>
          </p:cNvPr>
          <p:cNvSpPr/>
          <p:nvPr/>
        </p:nvSpPr>
        <p:spPr>
          <a:xfrm>
            <a:off x="299975" y="3251200"/>
            <a:ext cx="2837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GARUVA ABRASIVOS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8D74D6A-411E-4FA8-9F6B-8A820FAFE6C5}"/>
              </a:ext>
            </a:extLst>
          </p:cNvPr>
          <p:cNvSpPr/>
          <p:nvPr/>
        </p:nvSpPr>
        <p:spPr>
          <a:xfrm>
            <a:off x="299974" y="3620532"/>
            <a:ext cx="1643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GRUPO JAV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DBD3092-B896-4220-84CC-BD790C89910A}"/>
              </a:ext>
            </a:extLst>
          </p:cNvPr>
          <p:cNvSpPr/>
          <p:nvPr/>
        </p:nvSpPr>
        <p:spPr>
          <a:xfrm>
            <a:off x="308339" y="3989864"/>
            <a:ext cx="5158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MODELAÇÃO LEONI INDÚSTRIAL EIRELI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6E5776D-B82D-49C1-AA40-A4897A292E48}"/>
              </a:ext>
            </a:extLst>
          </p:cNvPr>
          <p:cNvSpPr/>
          <p:nvPr/>
        </p:nvSpPr>
        <p:spPr>
          <a:xfrm>
            <a:off x="308339" y="4373993"/>
            <a:ext cx="33600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RESTAURANTE VIAPIANA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0A31B73-8BDA-4111-B4B6-373406FDDF07}"/>
              </a:ext>
            </a:extLst>
          </p:cNvPr>
          <p:cNvSpPr/>
          <p:nvPr/>
        </p:nvSpPr>
        <p:spPr>
          <a:xfrm>
            <a:off x="6455057" y="5106465"/>
            <a:ext cx="317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NG INFORMÁTICA LTDA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E82E6A3-ADE7-4DB3-961B-5ECFFF7B9D88}"/>
              </a:ext>
            </a:extLst>
          </p:cNvPr>
          <p:cNvSpPr/>
          <p:nvPr/>
        </p:nvSpPr>
        <p:spPr>
          <a:xfrm>
            <a:off x="6455057" y="5492201"/>
            <a:ext cx="31228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PANIFICADORA JOIPAN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41CEAF1-2975-4FD6-8561-FBEEDE6E9991}"/>
              </a:ext>
            </a:extLst>
          </p:cNvPr>
          <p:cNvSpPr/>
          <p:nvPr/>
        </p:nvSpPr>
        <p:spPr>
          <a:xfrm>
            <a:off x="6446692" y="5861533"/>
            <a:ext cx="1602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PAVILOCHE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0E4CA6F-BA76-4187-B0DA-1DD20E10884E}"/>
              </a:ext>
            </a:extLst>
          </p:cNvPr>
          <p:cNvSpPr/>
          <p:nvPr/>
        </p:nvSpPr>
        <p:spPr>
          <a:xfrm>
            <a:off x="6446692" y="6230865"/>
            <a:ext cx="5625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PLASBOHN INDÚSTRIA DE PLÁSTICOS LTDA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55838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068EEC0-4C2B-4FCB-90A7-2E21208F9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2492944" cy="313508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DE0106F-A799-48AE-96F3-BE88084189CA}"/>
              </a:ext>
            </a:extLst>
          </p:cNvPr>
          <p:cNvSpPr/>
          <p:nvPr/>
        </p:nvSpPr>
        <p:spPr>
          <a:xfrm>
            <a:off x="222671" y="3142531"/>
            <a:ext cx="14558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REFRATEK</a:t>
            </a:r>
            <a:endParaRPr lang="pt-BR" sz="2400" b="1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A1437D3-C22E-4504-AA12-B257BEE511D1}"/>
              </a:ext>
            </a:extLst>
          </p:cNvPr>
          <p:cNvSpPr/>
          <p:nvPr/>
        </p:nvSpPr>
        <p:spPr>
          <a:xfrm>
            <a:off x="214537" y="3613665"/>
            <a:ext cx="5535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SDN SIST GESTAO E IMPRESSORAS FISCAIS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49D42C5-FC9C-461C-B970-C53D1D2E639F}"/>
              </a:ext>
            </a:extLst>
          </p:cNvPr>
          <p:cNvSpPr/>
          <p:nvPr/>
        </p:nvSpPr>
        <p:spPr>
          <a:xfrm>
            <a:off x="214536" y="4067743"/>
            <a:ext cx="5480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SELECTA AUDITORES INDEPENDENTES S/S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568CEFF-8CBD-43F3-AFBA-1DB3198AF4C4}"/>
              </a:ext>
            </a:extLst>
          </p:cNvPr>
          <p:cNvSpPr/>
          <p:nvPr/>
        </p:nvSpPr>
        <p:spPr>
          <a:xfrm>
            <a:off x="214536" y="4622284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SINDICATO DA INDÚSTRIA DE REFRIGERAÇÃO AQUECIMENTO TRATAMENTO DE AR, ARTIGOS E EQUIPAMENTO ODONTOLÓGICOS E MÉDICOS HOSPITALARES DE JOINVILLE - SINDITHERME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7E2CE82-669F-48B4-AF22-D42670F6F638}"/>
              </a:ext>
            </a:extLst>
          </p:cNvPr>
          <p:cNvSpPr/>
          <p:nvPr/>
        </p:nvSpPr>
        <p:spPr>
          <a:xfrm>
            <a:off x="222671" y="5508917"/>
            <a:ext cx="2661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SOUTH AMBIENTAL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A38C3AA-8059-49BF-B0CF-35A43C68C078}"/>
              </a:ext>
            </a:extLst>
          </p:cNvPr>
          <p:cNvSpPr/>
          <p:nvPr/>
        </p:nvSpPr>
        <p:spPr>
          <a:xfrm>
            <a:off x="214536" y="6026218"/>
            <a:ext cx="5840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WELD VISION IND DE FERRAMENTARIA LTDA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359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F67C047-E3B3-4878-BAA2-B1F257D4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850" y="-2"/>
            <a:ext cx="545019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4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7CA9AC-106F-4459-B7B6-049A051BA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526121" cy="317863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C9B1580-C1F4-4F52-94AB-69A68C1E4027}"/>
              </a:ext>
            </a:extLst>
          </p:cNvPr>
          <p:cNvSpPr/>
          <p:nvPr/>
        </p:nvSpPr>
        <p:spPr>
          <a:xfrm>
            <a:off x="107718" y="3031642"/>
            <a:ext cx="2287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AGUIAR EXPORT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72CD020-5F9E-4C2D-B792-E5D055B9A73A}"/>
              </a:ext>
            </a:extLst>
          </p:cNvPr>
          <p:cNvSpPr/>
          <p:nvPr/>
        </p:nvSpPr>
        <p:spPr>
          <a:xfrm>
            <a:off x="107718" y="3433826"/>
            <a:ext cx="32536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AUTO POSTO BUCAREIN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FC277B-E018-4AD0-A28D-969620C8109E}"/>
              </a:ext>
            </a:extLst>
          </p:cNvPr>
          <p:cNvSpPr/>
          <p:nvPr/>
        </p:nvSpPr>
        <p:spPr>
          <a:xfrm>
            <a:off x="107718" y="3836010"/>
            <a:ext cx="31542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AUTO POSTO WALVILLE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0CA765-B041-44AA-8CE8-5736179F53F7}"/>
              </a:ext>
            </a:extLst>
          </p:cNvPr>
          <p:cNvSpPr/>
          <p:nvPr/>
        </p:nvSpPr>
        <p:spPr>
          <a:xfrm>
            <a:off x="107718" y="4238194"/>
            <a:ext cx="4052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BECOMEX CONSULTORIA LTDA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47E7A6F-B350-434A-AE65-6189FBEC7098}"/>
              </a:ext>
            </a:extLst>
          </p:cNvPr>
          <p:cNvSpPr/>
          <p:nvPr/>
        </p:nvSpPr>
        <p:spPr>
          <a:xfrm>
            <a:off x="1804712" y="6356755"/>
            <a:ext cx="4450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ESSENCIS SOLUÇÕES AMBIENTAIS</a:t>
            </a:r>
            <a:endParaRPr lang="pt-BR" sz="2400" b="1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B809F0E-3373-4708-8CAB-00E8373FC386}"/>
              </a:ext>
            </a:extLst>
          </p:cNvPr>
          <p:cNvSpPr/>
          <p:nvPr/>
        </p:nvSpPr>
        <p:spPr>
          <a:xfrm>
            <a:off x="1804712" y="5583518"/>
            <a:ext cx="10387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DERMATOPLASTICA CLINICA DE DERMATOLOGIA E CIRURGIA PLASTICA LTDA EPP</a:t>
            </a:r>
            <a:endParaRPr lang="pt-BR" sz="2400" b="1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7DC563-7D84-43A0-996B-C37AAA78ADBB}"/>
              </a:ext>
            </a:extLst>
          </p:cNvPr>
          <p:cNvSpPr/>
          <p:nvPr/>
        </p:nvSpPr>
        <p:spPr>
          <a:xfrm>
            <a:off x="1796537" y="5182101"/>
            <a:ext cx="4090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DROGARIA FLORESTA LTDA ME</a:t>
            </a:r>
            <a:endParaRPr lang="pt-BR" sz="2400" b="1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3492B27-6D50-4814-8086-E49E401BA6C2}"/>
              </a:ext>
            </a:extLst>
          </p:cNvPr>
          <p:cNvSpPr/>
          <p:nvPr/>
        </p:nvSpPr>
        <p:spPr>
          <a:xfrm>
            <a:off x="1804712" y="5966023"/>
            <a:ext cx="4933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ELETROSPARK FERRAMENTARIA LTDA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569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7CA9AC-106F-4459-B7B6-049A051BA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526121" cy="317863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155FA95-3EC7-4801-BF26-5D7B208093C1}"/>
              </a:ext>
            </a:extLst>
          </p:cNvPr>
          <p:cNvSpPr/>
          <p:nvPr/>
        </p:nvSpPr>
        <p:spPr>
          <a:xfrm>
            <a:off x="2" y="3346131"/>
            <a:ext cx="438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FORMAS COMUNICAÇÃO VISUAL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4309D1B-336C-4F16-A9D3-8C34739708A7}"/>
              </a:ext>
            </a:extLst>
          </p:cNvPr>
          <p:cNvSpPr/>
          <p:nvPr/>
        </p:nvSpPr>
        <p:spPr>
          <a:xfrm>
            <a:off x="2" y="4117228"/>
            <a:ext cx="6028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IMOVILLE EMPREENDIMENTOS IMOBILIÁRIOS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ADC2865-2D39-43F4-9515-37BCA0DBF410}"/>
              </a:ext>
            </a:extLst>
          </p:cNvPr>
          <p:cNvSpPr/>
          <p:nvPr/>
        </p:nvSpPr>
        <p:spPr>
          <a:xfrm>
            <a:off x="5080126" y="5088140"/>
            <a:ext cx="725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INDÚSTRIA DE MÓVEIS E ESQUADRIAS UBER LTDA - ME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6C90980-3733-49C1-9EA5-222939CC67A9}"/>
              </a:ext>
            </a:extLst>
          </p:cNvPr>
          <p:cNvSpPr/>
          <p:nvPr/>
        </p:nvSpPr>
        <p:spPr>
          <a:xfrm>
            <a:off x="1" y="2967335"/>
            <a:ext cx="5343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ESCOLA DO TEATRO BOLSHOI NO BRASIL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DDA1CEB-3FE1-4E04-A182-0068029C375A}"/>
              </a:ext>
            </a:extLst>
          </p:cNvPr>
          <p:cNvSpPr/>
          <p:nvPr/>
        </p:nvSpPr>
        <p:spPr>
          <a:xfrm>
            <a:off x="5080126" y="5481115"/>
            <a:ext cx="4681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JSE SERVIÇOS DE COLETAS LTDA ME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D6468CA-2C64-4576-B699-1C648E50D4AD}"/>
              </a:ext>
            </a:extLst>
          </p:cNvPr>
          <p:cNvSpPr/>
          <p:nvPr/>
        </p:nvSpPr>
        <p:spPr>
          <a:xfrm>
            <a:off x="5080125" y="5895107"/>
            <a:ext cx="5132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KRAFT CORRETORA DE SEGUROS LTDA.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5F11EFF-843A-44F4-B1FA-99920B59ACDB}"/>
              </a:ext>
            </a:extLst>
          </p:cNvPr>
          <p:cNvSpPr/>
          <p:nvPr/>
        </p:nvSpPr>
        <p:spPr>
          <a:xfrm>
            <a:off x="5080126" y="6309099"/>
            <a:ext cx="4222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MARCEGAGLIA DO BRASIL LTDA</a:t>
            </a:r>
            <a:endParaRPr lang="pt-BR" sz="2400" b="1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D3EF6A-B7D6-4A43-B595-308285DB8C3E}"/>
              </a:ext>
            </a:extLst>
          </p:cNvPr>
          <p:cNvSpPr/>
          <p:nvPr/>
        </p:nvSpPr>
        <p:spPr>
          <a:xfrm>
            <a:off x="-1" y="3738432"/>
            <a:ext cx="2477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FORT ATACADISTA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67725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7CA9AC-106F-4459-B7B6-049A051BA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526121" cy="317863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021F004-E3C8-4075-8FEB-CA2663DB5EAE}"/>
              </a:ext>
            </a:extLst>
          </p:cNvPr>
          <p:cNvSpPr/>
          <p:nvPr/>
        </p:nvSpPr>
        <p:spPr>
          <a:xfrm>
            <a:off x="31150" y="3478156"/>
            <a:ext cx="4643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MOLDTOOL FERRAMENTARIA LTDA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927C1BC-683E-4A06-9A7E-9673C533ED3D}"/>
              </a:ext>
            </a:extLst>
          </p:cNvPr>
          <p:cNvSpPr/>
          <p:nvPr/>
        </p:nvSpPr>
        <p:spPr>
          <a:xfrm>
            <a:off x="31150" y="3913195"/>
            <a:ext cx="3517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PÃES &amp; DOCES ECATARINA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3CE393D-69A1-4446-B037-5DF34B7AA284}"/>
              </a:ext>
            </a:extLst>
          </p:cNvPr>
          <p:cNvSpPr/>
          <p:nvPr/>
        </p:nvSpPr>
        <p:spPr>
          <a:xfrm>
            <a:off x="31150" y="4348234"/>
            <a:ext cx="2710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POSTO JARIVA LTDA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1F2CCED-9CFC-46A2-AD7D-1A4267A7464B}"/>
              </a:ext>
            </a:extLst>
          </p:cNvPr>
          <p:cNvSpPr/>
          <p:nvPr/>
        </p:nvSpPr>
        <p:spPr>
          <a:xfrm>
            <a:off x="5717209" y="4809899"/>
            <a:ext cx="2668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POSTO ZANDONA 1</a:t>
            </a:r>
            <a:endParaRPr lang="pt-BR" sz="3200" b="1" dirty="0">
              <a:solidFill>
                <a:srgbClr val="FF0000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BB4B077-95B7-4077-9D64-0B482C2B35BC}"/>
              </a:ext>
            </a:extLst>
          </p:cNvPr>
          <p:cNvSpPr/>
          <p:nvPr/>
        </p:nvSpPr>
        <p:spPr>
          <a:xfrm>
            <a:off x="5717209" y="5229469"/>
            <a:ext cx="3365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RIBEIRO PLÁSTICOS LTDA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6613345-3F1E-4D17-80E2-B19A5C7EFA6C}"/>
              </a:ext>
            </a:extLst>
          </p:cNvPr>
          <p:cNvSpPr/>
          <p:nvPr/>
        </p:nvSpPr>
        <p:spPr>
          <a:xfrm>
            <a:off x="5717209" y="5660488"/>
            <a:ext cx="6347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ROMA CONSTRUTORA E INCORPORADORA LTDA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D1B9F80-FFFB-4D16-93B3-EB9B8B6AF8BE}"/>
              </a:ext>
            </a:extLst>
          </p:cNvPr>
          <p:cNvSpPr/>
          <p:nvPr/>
        </p:nvSpPr>
        <p:spPr>
          <a:xfrm>
            <a:off x="5717209" y="6112494"/>
            <a:ext cx="6178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SEGUR SERVIÇOS E RECURSOS HUMANOS LTDA</a:t>
            </a:r>
            <a:endParaRPr lang="pt-BR" sz="2400" b="1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331F9CC-1B8D-4DF5-9AAF-B5E8ABF9F1B3}"/>
              </a:ext>
            </a:extLst>
          </p:cNvPr>
          <p:cNvSpPr/>
          <p:nvPr/>
        </p:nvSpPr>
        <p:spPr>
          <a:xfrm>
            <a:off x="31150" y="3108934"/>
            <a:ext cx="62172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MASTER SERVICE MANUTENÇÃO AUTOMOTIVA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51203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7CA9AC-106F-4459-B7B6-049A051BA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526121" cy="317863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ED87B2C-7FA4-4705-90E0-0A2DB3D6D25B}"/>
              </a:ext>
            </a:extLst>
          </p:cNvPr>
          <p:cNvSpPr/>
          <p:nvPr/>
        </p:nvSpPr>
        <p:spPr>
          <a:xfrm>
            <a:off x="141153" y="3059667"/>
            <a:ext cx="3563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SEPAT MULTISERVICE LTDA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6379562-7AF9-46E5-8AE5-20C6526314EB}"/>
              </a:ext>
            </a:extLst>
          </p:cNvPr>
          <p:cNvSpPr/>
          <p:nvPr/>
        </p:nvSpPr>
        <p:spPr>
          <a:xfrm>
            <a:off x="141153" y="3428999"/>
            <a:ext cx="3506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PIRABEIRABA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B34291C-7A64-425A-B3FA-D3C5C1D7FF56}"/>
              </a:ext>
            </a:extLst>
          </p:cNvPr>
          <p:cNvSpPr/>
          <p:nvPr/>
        </p:nvSpPr>
        <p:spPr>
          <a:xfrm>
            <a:off x="141153" y="3798331"/>
            <a:ext cx="3366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ALIMENTASESI UNIPLAST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8659B61-07DF-4409-BD62-F162F510C6EA}"/>
              </a:ext>
            </a:extLst>
          </p:cNvPr>
          <p:cNvSpPr/>
          <p:nvPr/>
        </p:nvSpPr>
        <p:spPr>
          <a:xfrm>
            <a:off x="141153" y="4219777"/>
            <a:ext cx="5926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ALIMENTASESI LABORATÓRIO CATARINENSE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F06F7D8-103F-4A82-9841-88BFAD03162E}"/>
              </a:ext>
            </a:extLst>
          </p:cNvPr>
          <p:cNvSpPr/>
          <p:nvPr/>
        </p:nvSpPr>
        <p:spPr>
          <a:xfrm>
            <a:off x="8277339" y="5159128"/>
            <a:ext cx="32290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ALIMENTASESI MEISTER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8D71C0E-64AA-4B6D-8AC0-CAED175EB392}"/>
              </a:ext>
            </a:extLst>
          </p:cNvPr>
          <p:cNvSpPr/>
          <p:nvPr/>
        </p:nvSpPr>
        <p:spPr>
          <a:xfrm>
            <a:off x="8277339" y="5557881"/>
            <a:ext cx="3039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ALIMENTASESI LEPPER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2704823-5AE8-49F7-B41C-9F2FA10ED318}"/>
              </a:ext>
            </a:extLst>
          </p:cNvPr>
          <p:cNvSpPr/>
          <p:nvPr/>
        </p:nvSpPr>
        <p:spPr>
          <a:xfrm>
            <a:off x="8307219" y="5956634"/>
            <a:ext cx="3135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BOA VISTA</a:t>
            </a:r>
          </a:p>
        </p:txBody>
      </p:sp>
    </p:spTree>
    <p:extLst>
      <p:ext uri="{BB962C8B-B14F-4D97-AF65-F5344CB8AC3E}">
        <p14:creationId xmlns:p14="http://schemas.microsoft.com/office/powerpoint/2010/main" val="149315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7CA9AC-106F-4459-B7B6-049A051BA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526121" cy="317863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EDA4370-5BDB-42A8-9C35-E47F321FBC36}"/>
              </a:ext>
            </a:extLst>
          </p:cNvPr>
          <p:cNvSpPr/>
          <p:nvPr/>
        </p:nvSpPr>
        <p:spPr>
          <a:xfrm>
            <a:off x="224858" y="3059667"/>
            <a:ext cx="3099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EMBRACO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63921F1-C6F7-4477-9C04-48DDFB3F2051}"/>
              </a:ext>
            </a:extLst>
          </p:cNvPr>
          <p:cNvSpPr/>
          <p:nvPr/>
        </p:nvSpPr>
        <p:spPr>
          <a:xfrm>
            <a:off x="224858" y="3494706"/>
            <a:ext cx="2641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ITAUM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764F6CD-3B87-42FB-B509-62A6F17E948E}"/>
              </a:ext>
            </a:extLst>
          </p:cNvPr>
          <p:cNvSpPr/>
          <p:nvPr/>
        </p:nvSpPr>
        <p:spPr>
          <a:xfrm>
            <a:off x="224858" y="3929745"/>
            <a:ext cx="3188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VILA NOVA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EE5921-9B7A-47F2-9AC4-7E75184BA4FB}"/>
              </a:ext>
            </a:extLst>
          </p:cNvPr>
          <p:cNvSpPr/>
          <p:nvPr/>
        </p:nvSpPr>
        <p:spPr>
          <a:xfrm>
            <a:off x="233386" y="4378906"/>
            <a:ext cx="25735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IRIRIU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780EF09-1237-48F4-A4F8-A12B3D1F213C}"/>
              </a:ext>
            </a:extLst>
          </p:cNvPr>
          <p:cNvSpPr/>
          <p:nvPr/>
        </p:nvSpPr>
        <p:spPr>
          <a:xfrm>
            <a:off x="7264287" y="5002238"/>
            <a:ext cx="3090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FARMA SESI MINISTRO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7ACE906-8D32-4479-9FFB-BBE78BDC0B36}"/>
              </a:ext>
            </a:extLst>
          </p:cNvPr>
          <p:cNvSpPr/>
          <p:nvPr/>
        </p:nvSpPr>
        <p:spPr>
          <a:xfrm>
            <a:off x="7272815" y="5383377"/>
            <a:ext cx="4320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SIEDSCHLAG EMBALAGENS LTDA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1783180-E6DA-42A3-B431-2FC3A57F86AF}"/>
              </a:ext>
            </a:extLst>
          </p:cNvPr>
          <p:cNvSpPr/>
          <p:nvPr/>
        </p:nvSpPr>
        <p:spPr>
          <a:xfrm>
            <a:off x="7272815" y="5826635"/>
            <a:ext cx="4165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/>
              <a:t>TEKA GRAFICA E EDITORA LTDA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115D96C-6275-4CCD-9BC4-E7A0614ADA91}"/>
              </a:ext>
            </a:extLst>
          </p:cNvPr>
          <p:cNvSpPr/>
          <p:nvPr/>
        </p:nvSpPr>
        <p:spPr>
          <a:xfrm>
            <a:off x="7264287" y="6269893"/>
            <a:ext cx="1447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TOP RENT</a:t>
            </a:r>
          </a:p>
        </p:txBody>
      </p:sp>
    </p:spTree>
    <p:extLst>
      <p:ext uri="{BB962C8B-B14F-4D97-AF65-F5344CB8AC3E}">
        <p14:creationId xmlns:p14="http://schemas.microsoft.com/office/powerpoint/2010/main" val="366898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7CA9AC-106F-4459-B7B6-049A051BA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526121" cy="317863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8F32404-53DA-41DE-8E74-318E5E9DAD83}"/>
              </a:ext>
            </a:extLst>
          </p:cNvPr>
          <p:cNvSpPr/>
          <p:nvPr/>
        </p:nvSpPr>
        <p:spPr>
          <a:xfrm>
            <a:off x="128440" y="3854324"/>
            <a:ext cx="2851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TOX PRESSOTECHNIK</a:t>
            </a:r>
            <a:endParaRPr lang="pt-BR" sz="24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614F562-5BD6-47DB-9AC1-E73F62F7A769}"/>
              </a:ext>
            </a:extLst>
          </p:cNvPr>
          <p:cNvSpPr/>
          <p:nvPr/>
        </p:nvSpPr>
        <p:spPr>
          <a:xfrm>
            <a:off x="128440" y="4329277"/>
            <a:ext cx="5953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TRANSLIGUE TRANSPORTES E SERVIÇOS LTDA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FDCA317-39BB-4B73-9BF6-77FB99B56EA6}"/>
              </a:ext>
            </a:extLst>
          </p:cNvPr>
          <p:cNvSpPr/>
          <p:nvPr/>
        </p:nvSpPr>
        <p:spPr>
          <a:xfrm>
            <a:off x="156348" y="4789324"/>
            <a:ext cx="52233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VALOREM SOLUÇÕES FINANCEIRAS S.A.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6629FF0-C925-4B8B-B75A-485663599502}"/>
              </a:ext>
            </a:extLst>
          </p:cNvPr>
          <p:cNvSpPr/>
          <p:nvPr/>
        </p:nvSpPr>
        <p:spPr>
          <a:xfrm>
            <a:off x="156348" y="5258973"/>
            <a:ext cx="4456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OTTO HOUSE LAR &amp; PATRIMONIO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02134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84FD831-E46B-4459-8E95-E7DF2461E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67" y="-1"/>
            <a:ext cx="5759266" cy="724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6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0E8070-9FAE-47F2-9E5A-0E86D00C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" y="-1"/>
            <a:ext cx="2537655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00F1BCA-5AFB-4784-9EFF-6CC76E3F0B1D}"/>
              </a:ext>
            </a:extLst>
          </p:cNvPr>
          <p:cNvSpPr/>
          <p:nvPr/>
        </p:nvSpPr>
        <p:spPr>
          <a:xfrm>
            <a:off x="5696516" y="5086703"/>
            <a:ext cx="3879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CARTORIO GUILHERME GAYA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BF9E476-18FF-4746-8356-F0BBE24C0A76}"/>
              </a:ext>
            </a:extLst>
          </p:cNvPr>
          <p:cNvSpPr/>
          <p:nvPr/>
        </p:nvSpPr>
        <p:spPr>
          <a:xfrm>
            <a:off x="119238" y="3217793"/>
            <a:ext cx="3447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ARMAZEM DA NATUREZA</a:t>
            </a:r>
            <a:endParaRPr lang="pt-BR" sz="24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6F6920-81CC-4907-8EB3-D9802C733A89}"/>
              </a:ext>
            </a:extLst>
          </p:cNvPr>
          <p:cNvSpPr/>
          <p:nvPr/>
        </p:nvSpPr>
        <p:spPr>
          <a:xfrm>
            <a:off x="119238" y="4085377"/>
            <a:ext cx="394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BACKTO CONSULTORIA EIRELI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A2C3F01-E608-43F6-BA32-B2ED9284691D}"/>
              </a:ext>
            </a:extLst>
          </p:cNvPr>
          <p:cNvSpPr/>
          <p:nvPr/>
        </p:nvSpPr>
        <p:spPr>
          <a:xfrm>
            <a:off x="119238" y="3651585"/>
            <a:ext cx="2309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AUDI BREITKOPF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F941F3E-CD6D-4C60-A9B3-293BBF0A0A4D}"/>
              </a:ext>
            </a:extLst>
          </p:cNvPr>
          <p:cNvSpPr/>
          <p:nvPr/>
        </p:nvSpPr>
        <p:spPr>
          <a:xfrm>
            <a:off x="119238" y="4514798"/>
            <a:ext cx="6330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BRZBUSINESS DEVELOPMENT - RALF HINSCHING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FE97E1D-9E6D-4B13-9D2B-943B0805AC1E}"/>
              </a:ext>
            </a:extLst>
          </p:cNvPr>
          <p:cNvSpPr/>
          <p:nvPr/>
        </p:nvSpPr>
        <p:spPr>
          <a:xfrm>
            <a:off x="5696516" y="5864470"/>
            <a:ext cx="3601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MAG LAVADORA DE PEÇAS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A16B1D2-314A-4AD7-9632-0BF2897825A8}"/>
              </a:ext>
            </a:extLst>
          </p:cNvPr>
          <p:cNvSpPr/>
          <p:nvPr/>
        </p:nvSpPr>
        <p:spPr>
          <a:xfrm>
            <a:off x="5696516" y="5455566"/>
            <a:ext cx="62533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CENTRO LOGISTICO INTEGRADO FASTCARGO SA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6C2A46B-CF44-48BA-B58F-7DF75DD322CC}"/>
              </a:ext>
            </a:extLst>
          </p:cNvPr>
          <p:cNvSpPr/>
          <p:nvPr/>
        </p:nvSpPr>
        <p:spPr>
          <a:xfrm>
            <a:off x="5696516" y="6286094"/>
            <a:ext cx="3109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MANO AUTO ELÉTRICA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58031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0E8070-9FAE-47F2-9E5A-0E86D00C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" y="-1"/>
            <a:ext cx="2537655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1479A89-1A10-4F6B-8208-BE41EFBAAFE2}"/>
              </a:ext>
            </a:extLst>
          </p:cNvPr>
          <p:cNvSpPr/>
          <p:nvPr/>
        </p:nvSpPr>
        <p:spPr>
          <a:xfrm>
            <a:off x="187849" y="3211336"/>
            <a:ext cx="4356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SICREDI UNIDADE AVENTUREIRO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B4AD753-195C-4409-811D-C4769D4E3783}"/>
              </a:ext>
            </a:extLst>
          </p:cNvPr>
          <p:cNvSpPr/>
          <p:nvPr/>
        </p:nvSpPr>
        <p:spPr>
          <a:xfrm>
            <a:off x="187849" y="3631858"/>
            <a:ext cx="3561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SICREDI UNIDADE CENTRO</a:t>
            </a:r>
            <a:endParaRPr lang="pt-BR" sz="24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CB4A1F6-146D-415B-AA12-F65F12D14A77}"/>
              </a:ext>
            </a:extLst>
          </p:cNvPr>
          <p:cNvSpPr/>
          <p:nvPr/>
        </p:nvSpPr>
        <p:spPr>
          <a:xfrm>
            <a:off x="187849" y="4052380"/>
            <a:ext cx="5033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CVF LOGISTICA E PARTICIPAÇÕES LTDA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B9F0495-2539-4473-A4B0-53A7778ACE1C}"/>
              </a:ext>
            </a:extLst>
          </p:cNvPr>
          <p:cNvSpPr/>
          <p:nvPr/>
        </p:nvSpPr>
        <p:spPr>
          <a:xfrm>
            <a:off x="187849" y="4472902"/>
            <a:ext cx="4372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MMA CONSULTORIA AMBIENTAL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0FF2F85-1B08-4297-9318-728ED4B484C0}"/>
              </a:ext>
            </a:extLst>
          </p:cNvPr>
          <p:cNvSpPr/>
          <p:nvPr/>
        </p:nvSpPr>
        <p:spPr>
          <a:xfrm>
            <a:off x="6037487" y="4967564"/>
            <a:ext cx="6068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DROGARIA E FARMÁCIA PORTO GRANDE LTDA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10B9D39-C0D5-47D6-A637-22B69D01CD1A}"/>
              </a:ext>
            </a:extLst>
          </p:cNvPr>
          <p:cNvSpPr/>
          <p:nvPr/>
        </p:nvSpPr>
        <p:spPr>
          <a:xfrm>
            <a:off x="6037487" y="5388086"/>
            <a:ext cx="38834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ESAUCE MARKETING DIGITAL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4B9B8A7-AB81-4307-8F2A-AAC80097BDFC}"/>
              </a:ext>
            </a:extLst>
          </p:cNvPr>
          <p:cNvSpPr/>
          <p:nvPr/>
        </p:nvSpPr>
        <p:spPr>
          <a:xfrm>
            <a:off x="6037487" y="5808608"/>
            <a:ext cx="4822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ECO AUTOMAÇÃO INDUSTRIAL LTDA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77E34F1-B643-401D-8626-F2E5286DD1FA}"/>
              </a:ext>
            </a:extLst>
          </p:cNvPr>
          <p:cNvSpPr/>
          <p:nvPr/>
        </p:nvSpPr>
        <p:spPr>
          <a:xfrm>
            <a:off x="6037487" y="6215397"/>
            <a:ext cx="2347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FACILITI BEBIDAS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54930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0E8070-9FAE-47F2-9E5A-0E86D00C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" y="-1"/>
            <a:ext cx="2537655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FE5BD4E-D72A-4033-9190-CA47A5A3C4DC}"/>
              </a:ext>
            </a:extLst>
          </p:cNvPr>
          <p:cNvSpPr/>
          <p:nvPr/>
        </p:nvSpPr>
        <p:spPr>
          <a:xfrm>
            <a:off x="86247" y="3166502"/>
            <a:ext cx="5064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DROGARIA FARMAGILSON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6663D8B-75B8-4BCA-A991-51D085876FBB}"/>
              </a:ext>
            </a:extLst>
          </p:cNvPr>
          <p:cNvSpPr/>
          <p:nvPr/>
        </p:nvSpPr>
        <p:spPr>
          <a:xfrm>
            <a:off x="86248" y="3562475"/>
            <a:ext cx="10917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FLORESTA COMÉRCIO VAREJISTA DE PRODUTOS DE LIMPEZA EIRELI</a:t>
            </a:r>
            <a:endParaRPr lang="pt-BR" sz="24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0A27945-41D3-4080-BCE6-1BD321300EE4}"/>
              </a:ext>
            </a:extLst>
          </p:cNvPr>
          <p:cNvSpPr/>
          <p:nvPr/>
        </p:nvSpPr>
        <p:spPr>
          <a:xfrm>
            <a:off x="86248" y="4009908"/>
            <a:ext cx="12105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FRASANET PROVEDORES DE INTERNET E COMÉRCIO DE INFORMÁTICA LTDA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9D83921-22D3-4FAD-B877-72B08520FC2E}"/>
              </a:ext>
            </a:extLst>
          </p:cNvPr>
          <p:cNvSpPr/>
          <p:nvPr/>
        </p:nvSpPr>
        <p:spPr>
          <a:xfrm>
            <a:off x="86248" y="4432523"/>
            <a:ext cx="6466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GISLANE RABELLO IMOVEIS LTDA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3A60877-F930-42ED-85FA-985DA285AF01}"/>
              </a:ext>
            </a:extLst>
          </p:cNvPr>
          <p:cNvSpPr/>
          <p:nvPr/>
        </p:nvSpPr>
        <p:spPr>
          <a:xfrm>
            <a:off x="4702732" y="5071738"/>
            <a:ext cx="3402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H7 IMÓVEIS LTDA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619D40B-A003-4D91-8C2D-81969A3F674B}"/>
              </a:ext>
            </a:extLst>
          </p:cNvPr>
          <p:cNvSpPr/>
          <p:nvPr/>
        </p:nvSpPr>
        <p:spPr>
          <a:xfrm>
            <a:off x="4702732" y="5492529"/>
            <a:ext cx="9468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HARGER, SANDES &amp; ROSSI - ADVOCACIA &amp; CONSULTORIA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68BADC6-8DE0-4296-81B2-88B73D866009}"/>
              </a:ext>
            </a:extLst>
          </p:cNvPr>
          <p:cNvSpPr/>
          <p:nvPr/>
        </p:nvSpPr>
        <p:spPr>
          <a:xfrm>
            <a:off x="4702732" y="5915144"/>
            <a:ext cx="7700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HARTBAU IMPORTAÇÃO E EXPORTAÇÃO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D32B15D-656C-4D99-9E5B-03A1314C8804}"/>
              </a:ext>
            </a:extLst>
          </p:cNvPr>
          <p:cNvSpPr/>
          <p:nvPr/>
        </p:nvSpPr>
        <p:spPr>
          <a:xfrm>
            <a:off x="4702732" y="6331600"/>
            <a:ext cx="8546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HBF CONSULTORIA EM COMÉRCIO EXTERIOR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7183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0E8070-9FAE-47F2-9E5A-0E86D00C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" y="-1"/>
            <a:ext cx="2537655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96CAF34-9050-45DC-9093-F18C67FD8048}"/>
              </a:ext>
            </a:extLst>
          </p:cNvPr>
          <p:cNvSpPr/>
          <p:nvPr/>
        </p:nvSpPr>
        <p:spPr>
          <a:xfrm>
            <a:off x="86249" y="3134688"/>
            <a:ext cx="7708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HYOSUNG BRASIL INDUSTRIA E COMÉRCIO DE FIBRAS LTDA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21FDB56-D716-44B0-9D09-4F394486789E}"/>
              </a:ext>
            </a:extLst>
          </p:cNvPr>
          <p:cNvSpPr/>
          <p:nvPr/>
        </p:nvSpPr>
        <p:spPr>
          <a:xfrm>
            <a:off x="86249" y="3562475"/>
            <a:ext cx="5577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IGO CONTABILIDADE INTEGRADA LTDA ME</a:t>
            </a:r>
            <a:endParaRPr lang="pt-BR" sz="24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2410B2F-B072-4F62-995B-81AE61538180}"/>
              </a:ext>
            </a:extLst>
          </p:cNvPr>
          <p:cNvSpPr/>
          <p:nvPr/>
        </p:nvSpPr>
        <p:spPr>
          <a:xfrm>
            <a:off x="86249" y="4024140"/>
            <a:ext cx="3182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INOVAR HABITACIONAL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0C1A115-E0CD-4CF0-8D37-885BA4CE4BBD}"/>
              </a:ext>
            </a:extLst>
          </p:cNvPr>
          <p:cNvSpPr/>
          <p:nvPr/>
        </p:nvSpPr>
        <p:spPr>
          <a:xfrm>
            <a:off x="5819391" y="5033570"/>
            <a:ext cx="2743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JONAS DOS SANTOS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41843E7-E644-40FD-8645-2E69EBD2C37E}"/>
              </a:ext>
            </a:extLst>
          </p:cNvPr>
          <p:cNvSpPr/>
          <p:nvPr/>
        </p:nvSpPr>
        <p:spPr>
          <a:xfrm>
            <a:off x="86249" y="4505200"/>
            <a:ext cx="4465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IKTHUS CONFECÇÕES E ENXOVAIS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3089447-B809-4F5A-B772-5660DB205A8E}"/>
              </a:ext>
            </a:extLst>
          </p:cNvPr>
          <p:cNvSpPr/>
          <p:nvPr/>
        </p:nvSpPr>
        <p:spPr>
          <a:xfrm>
            <a:off x="5819391" y="5449548"/>
            <a:ext cx="3499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RESTAURANTE ALVORADA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2DED1CA-F409-4879-A6B8-53911F6BC48E}"/>
              </a:ext>
            </a:extLst>
          </p:cNvPr>
          <p:cNvSpPr/>
          <p:nvPr/>
        </p:nvSpPr>
        <p:spPr>
          <a:xfrm>
            <a:off x="5819391" y="5876216"/>
            <a:ext cx="6189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MANFER FERRAMENTARIA E USINAGEM LTDA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1006A9B-CF54-44A9-A142-86EA6A1EAA16}"/>
              </a:ext>
            </a:extLst>
          </p:cNvPr>
          <p:cNvSpPr/>
          <p:nvPr/>
        </p:nvSpPr>
        <p:spPr>
          <a:xfrm>
            <a:off x="5819391" y="6291714"/>
            <a:ext cx="3889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MERCADO JOÃO COSTA LTDA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04622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0E8070-9FAE-47F2-9E5A-0E86D00C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" y="-1"/>
            <a:ext cx="2537655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AA520E9-206F-4E90-B13F-39D796D94702}"/>
              </a:ext>
            </a:extLst>
          </p:cNvPr>
          <p:cNvSpPr/>
          <p:nvPr/>
        </p:nvSpPr>
        <p:spPr>
          <a:xfrm>
            <a:off x="86249" y="3193143"/>
            <a:ext cx="49407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MILBRA ARTEFATOS METÁLICOS LTDA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647FDF0-E0C8-4B30-8F02-4582AC23CD82}"/>
              </a:ext>
            </a:extLst>
          </p:cNvPr>
          <p:cNvSpPr/>
          <p:nvPr/>
        </p:nvSpPr>
        <p:spPr>
          <a:xfrm>
            <a:off x="86249" y="3671931"/>
            <a:ext cx="5666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MM CONSULTORIA E TREINAMENTOS LTDA</a:t>
            </a:r>
            <a:endParaRPr lang="pt-BR" sz="24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4F8A486-D2EE-4EB9-83D1-12786CA87E25}"/>
              </a:ext>
            </a:extLst>
          </p:cNvPr>
          <p:cNvSpPr/>
          <p:nvPr/>
        </p:nvSpPr>
        <p:spPr>
          <a:xfrm>
            <a:off x="86249" y="4188055"/>
            <a:ext cx="367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NEOGRID DATACENTER S.A.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482374-34CC-488C-983A-937B32D76FDB}"/>
              </a:ext>
            </a:extLst>
          </p:cNvPr>
          <p:cNvSpPr/>
          <p:nvPr/>
        </p:nvSpPr>
        <p:spPr>
          <a:xfrm>
            <a:off x="86249" y="4649720"/>
            <a:ext cx="3666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NOBRES IMÓVEIS LTDA EPP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B521277-3B8A-4DF9-AC45-B26C0638C683}"/>
              </a:ext>
            </a:extLst>
          </p:cNvPr>
          <p:cNvSpPr/>
          <p:nvPr/>
        </p:nvSpPr>
        <p:spPr>
          <a:xfrm>
            <a:off x="5541355" y="5000638"/>
            <a:ext cx="628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NOVA MOTORES E GERADORES ELÉTRICOS LTDA</a:t>
            </a:r>
            <a:endParaRPr lang="pt-BR" sz="2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9FD2BD3-A0D0-45AE-A2E5-7AF032E2A500}"/>
              </a:ext>
            </a:extLst>
          </p:cNvPr>
          <p:cNvSpPr/>
          <p:nvPr/>
        </p:nvSpPr>
        <p:spPr>
          <a:xfrm>
            <a:off x="5541355" y="5436609"/>
            <a:ext cx="5832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P7 CONSTRUTORA E INCORPORADORA LTDA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3E1877E-7F47-438A-A8F1-80EB00A1A110}"/>
              </a:ext>
            </a:extLst>
          </p:cNvPr>
          <p:cNvSpPr/>
          <p:nvPr/>
        </p:nvSpPr>
        <p:spPr>
          <a:xfrm>
            <a:off x="5541355" y="5896346"/>
            <a:ext cx="3222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PANIFICADORA RAINHA</a:t>
            </a:r>
            <a:endParaRPr lang="pt-BR" sz="2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E3C948-2B76-4537-98FB-D8F9292D0787}"/>
              </a:ext>
            </a:extLst>
          </p:cNvPr>
          <p:cNvSpPr/>
          <p:nvPr/>
        </p:nvSpPr>
        <p:spPr>
          <a:xfrm>
            <a:off x="5541355" y="6355149"/>
            <a:ext cx="6496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PLUG COMÉRCIO E SERVIÇOS ELÉTRICOS LTDA ME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9779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0E8070-9FAE-47F2-9E5A-0E86D00C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" y="-1"/>
            <a:ext cx="2537655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D5BC9D5-14CF-47F8-B016-9D7DEDD5B344}"/>
              </a:ext>
            </a:extLst>
          </p:cNvPr>
          <p:cNvSpPr/>
          <p:nvPr/>
        </p:nvSpPr>
        <p:spPr>
          <a:xfrm>
            <a:off x="86249" y="3067273"/>
            <a:ext cx="3262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SASCON CONDOMINIOS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C2E9D56-CC70-4A79-A1E1-3934CA5CE7B9}"/>
              </a:ext>
            </a:extLst>
          </p:cNvPr>
          <p:cNvSpPr/>
          <p:nvPr/>
        </p:nvSpPr>
        <p:spPr>
          <a:xfrm>
            <a:off x="86249" y="3488035"/>
            <a:ext cx="2912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SENSUS TECNOLOGIA</a:t>
            </a:r>
            <a:endParaRPr lang="pt-BR" sz="24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769F40B-879B-4D54-958D-FC3AE804E603}"/>
              </a:ext>
            </a:extLst>
          </p:cNvPr>
          <p:cNvSpPr/>
          <p:nvPr/>
        </p:nvSpPr>
        <p:spPr>
          <a:xfrm>
            <a:off x="86249" y="3931807"/>
            <a:ext cx="6303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SERGIO STAHN AUDITORES INDEPENDENTES S/S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33F5B54-4091-460E-B4F3-C260463F289C}"/>
              </a:ext>
            </a:extLst>
          </p:cNvPr>
          <p:cNvSpPr/>
          <p:nvPr/>
        </p:nvSpPr>
        <p:spPr>
          <a:xfrm>
            <a:off x="86249" y="4353308"/>
            <a:ext cx="4867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/>
              <a:t>CLÍNICA PERINI SESI - CLINICA PERINI</a:t>
            </a:r>
            <a:endParaRPr lang="pt-BR" sz="2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9E84701-2E51-4EC9-BDCD-6055B99E0F07}"/>
              </a:ext>
            </a:extLst>
          </p:cNvPr>
          <p:cNvSpPr/>
          <p:nvPr/>
        </p:nvSpPr>
        <p:spPr>
          <a:xfrm>
            <a:off x="6424367" y="4814973"/>
            <a:ext cx="3899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SESI ESCOLA PAPA JOÃO XXIII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921C6B6-E357-421A-A583-5093A6587F64}"/>
              </a:ext>
            </a:extLst>
          </p:cNvPr>
          <p:cNvSpPr/>
          <p:nvPr/>
        </p:nvSpPr>
        <p:spPr>
          <a:xfrm>
            <a:off x="6424367" y="5276486"/>
            <a:ext cx="35340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/>
              <a:t>260 SESI ESCOLA EJA TUPY</a:t>
            </a:r>
            <a:endParaRPr lang="pt-BR" sz="24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1B131F7-997F-479A-860C-2C404C94C844}"/>
              </a:ext>
            </a:extLst>
          </p:cNvPr>
          <p:cNvSpPr/>
          <p:nvPr/>
        </p:nvSpPr>
        <p:spPr>
          <a:xfrm>
            <a:off x="6424367" y="5717993"/>
            <a:ext cx="1291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MERCOS</a:t>
            </a:r>
            <a:endParaRPr lang="pt-BR" sz="2400" b="1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A7C577F-E5B9-4CA3-A234-2D286D7587A4}"/>
              </a:ext>
            </a:extLst>
          </p:cNvPr>
          <p:cNvSpPr/>
          <p:nvPr/>
        </p:nvSpPr>
        <p:spPr>
          <a:xfrm>
            <a:off x="6424367" y="6159500"/>
            <a:ext cx="5526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SPA SILVA E PELAQUIM ASSOCIADOS LTDA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61578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64"/>
            <a:ext cx="1219200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0E8070-9FAE-47F2-9E5A-0E86D00C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" y="-1"/>
            <a:ext cx="2537655" cy="3193144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627E90-6D0A-498F-BA53-1054B92870E6}"/>
              </a:ext>
            </a:extLst>
          </p:cNvPr>
          <p:cNvSpPr/>
          <p:nvPr/>
        </p:nvSpPr>
        <p:spPr>
          <a:xfrm>
            <a:off x="347505" y="3936364"/>
            <a:ext cx="72289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TDZ COMERCIAL IMPORTADORA E EXPORTADORA LTDA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FBEFAF2-012D-4F6A-8D3A-769A72627F71}"/>
              </a:ext>
            </a:extLst>
          </p:cNvPr>
          <p:cNvSpPr/>
          <p:nvPr/>
        </p:nvSpPr>
        <p:spPr>
          <a:xfrm>
            <a:off x="347505" y="4354138"/>
            <a:ext cx="2217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TRES CRIATIVOS</a:t>
            </a:r>
            <a:endParaRPr lang="pt-BR" sz="24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FBCB074-843E-4C09-B518-E8C8AB6821D5}"/>
              </a:ext>
            </a:extLst>
          </p:cNvPr>
          <p:cNvSpPr/>
          <p:nvPr/>
        </p:nvSpPr>
        <p:spPr>
          <a:xfrm>
            <a:off x="362019" y="4771913"/>
            <a:ext cx="3256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W PRIME IMÓVEIS LTDA</a:t>
            </a:r>
            <a:endParaRPr lang="pt-BR" sz="24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F05BE30-3E67-439C-B762-199ECE07471B}"/>
              </a:ext>
            </a:extLst>
          </p:cNvPr>
          <p:cNvSpPr/>
          <p:nvPr/>
        </p:nvSpPr>
        <p:spPr>
          <a:xfrm>
            <a:off x="387384" y="5191447"/>
            <a:ext cx="2571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</a:rPr>
              <a:t>YES FOCUS GROUP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53660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8640AFC-48CA-4961-BAA9-48E631D6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5A3773D-6501-42EF-93F6-3B2433A87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4966"/>
            <a:ext cx="1520327" cy="1913034"/>
          </a:xfrm>
          <a:prstGeom prst="rect">
            <a:avLst/>
          </a:prstGeom>
        </p:spPr>
      </p:pic>
      <p:pic>
        <p:nvPicPr>
          <p:cNvPr id="3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3328DBFE-BA1A-43CE-BA43-9D2C3D201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469" y="222068"/>
            <a:ext cx="10157731" cy="663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3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2573</TotalTime>
  <Words>558</Words>
  <Application>Microsoft Office PowerPoint</Application>
  <PresentationFormat>Widescreen</PresentationFormat>
  <Paragraphs>134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Design</dc:creator>
  <cp:lastModifiedBy>Janderson Silva</cp:lastModifiedBy>
  <cp:revision>43</cp:revision>
  <dcterms:created xsi:type="dcterms:W3CDTF">2020-11-12T14:05:17Z</dcterms:created>
  <dcterms:modified xsi:type="dcterms:W3CDTF">2020-11-24T16:55:30Z</dcterms:modified>
</cp:coreProperties>
</file>