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entury Gothic" panose="020B0502020202020204" pitchFamily="34" charset="0"/>
      <p:regular r:id="rId54"/>
      <p:bold r:id="rId55"/>
      <p:italic r:id="rId56"/>
      <p:boldItalic r:id="rId57"/>
    </p:embeddedFont>
    <p:embeddedFont>
      <p:font typeface="Montserrat" panose="00000500000000000000" pitchFamily="2" charset="0"/>
      <p:regular r:id="rId58"/>
      <p:bold r:id="rId59"/>
      <p:italic r:id="rId60"/>
      <p:boldItalic r:id="rId61"/>
    </p:embeddedFont>
    <p:embeddedFont>
      <p:font typeface="Montserrat Black" panose="00000A00000000000000" pitchFamily="2" charset="0"/>
      <p:bold r:id="rId62"/>
      <p:boldItalic r:id="rId63"/>
    </p:embeddedFont>
    <p:embeddedFont>
      <p:font typeface="Montserrat ExtraBold" panose="00000900000000000000" pitchFamily="2" charset="0"/>
      <p:bold r:id="rId64"/>
      <p:boldItalic r:id="rId65"/>
    </p:embeddedFont>
    <p:embeddedFont>
      <p:font typeface="Montserrat Medium" panose="00000600000000000000" pitchFamily="2" charset="0"/>
      <p:regular r:id="rId66"/>
      <p:bold r:id="rId67"/>
      <p:italic r:id="rId68"/>
      <p:boldItalic r:id="rId69"/>
    </p:embeddedFont>
    <p:embeddedFont>
      <p:font typeface="Montserrat SemiBold" panose="00000700000000000000" pitchFamily="2" charset="0"/>
      <p:regular r:id="rId70"/>
      <p:bold r:id="rId71"/>
      <p:italic r:id="rId72"/>
      <p:boldItalic r:id="rId73"/>
    </p:embeddedFont>
    <p:embeddedFont>
      <p:font typeface="Open Sans" panose="020B0604020202020204" pitchFamily="34" charset="0"/>
      <p:regular r:id="rId74"/>
      <p:bold r:id="rId75"/>
      <p:italic r:id="rId76"/>
      <p:boldItalic r:id="rId77"/>
    </p:embeddedFont>
    <p:embeddedFont>
      <p:font typeface="Tahoma" panose="020B0604030504040204" pitchFamily="34" charset="0"/>
      <p:regular r:id="rId78"/>
      <p:bold r:id="rId7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7E81F5-950D-4CD1-82E2-50C3B6258361}">
  <a:tblStyle styleId="{BF7E81F5-950D-4CD1-82E2-50C3B625836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6558ADE-C2B5-49FB-A5DD-50B7E890D07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76" Type="http://schemas.openxmlformats.org/officeDocument/2006/relationships/font" Target="fonts/font27.fntdata"/><Relationship Id="rId7" Type="http://schemas.openxmlformats.org/officeDocument/2006/relationships/slide" Target="slides/slide6.xml"/><Relationship Id="rId71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4" Type="http://schemas.openxmlformats.org/officeDocument/2006/relationships/font" Target="fonts/font25.fntdata"/><Relationship Id="rId79" Type="http://schemas.openxmlformats.org/officeDocument/2006/relationships/font" Target="fonts/font30.fntdata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3" Type="http://schemas.openxmlformats.org/officeDocument/2006/relationships/font" Target="fonts/font24.fntdata"/><Relationship Id="rId78" Type="http://schemas.openxmlformats.org/officeDocument/2006/relationships/font" Target="fonts/font29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77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72" Type="http://schemas.openxmlformats.org/officeDocument/2006/relationships/font" Target="fonts/font23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font" Target="fonts/font21.fntdata"/><Relationship Id="rId75" Type="http://schemas.openxmlformats.org/officeDocument/2006/relationships/font" Target="fonts/font26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9f3c1a512_0_1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9f3c1a512_0_1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9f3c1a512_0_1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9f3c1a512_0_1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9f3c1a512_0_1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9f3c1a512_0_1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e9f3c1a512_0_1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e9f3c1a512_0_1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9f3c1a512_0_2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e9f3c1a512_0_2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e9f3c1a512_0_29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e9f3c1a512_0_29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9f3c1a512_0_2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e9f3c1a512_0_2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9f3c1a512_0_2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e9f3c1a512_0_2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9f3c1a512_0_19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9f3c1a512_0_19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e9f3c1a512_0_1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e9f3c1a512_0_1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9f3c1a512_0_1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e9f3c1a512_0_1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9f3c1a512_0_2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e9f3c1a512_0_2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9f3c1a512_0_1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e9f3c1a512_0_1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9f3c1a512_0_20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e9f3c1a512_0_2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9f3c1a512_0_2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e9f3c1a512_0_2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e9f3c1a512_0_2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e9f3c1a512_0_2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e9f3c1a512_0_2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e9f3c1a512_0_2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9f3c1a512_0_2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e9f3c1a512_0_2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e9f3c1a512_0_2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e9f3c1a512_0_2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e9f3c1a512_0_2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ge9f3c1a512_0_2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e9f3c1a512_0_2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e9f3c1a512_0_2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e9f3c1a512_0_2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ge9f3c1a512_0_2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9f3c1a512_0_2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ge9f3c1a512_0_2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e9f3c1a512_0_2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ge9f3c1a512_0_2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e9f3c1a512_0_2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e9f3c1a512_0_2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e9f3c1a512_0_2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e9f3c1a512_0_2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e9f3c1a512_0_2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e9f3c1a512_0_2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e9f3c1a512_0_2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e9f3c1a512_0_2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e9f3c1a512_0_2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ge9f3c1a512_0_2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e9f3c1a512_0_2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ge9f3c1a512_0_2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e9f3c1a512_0_2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e9f3c1a512_0_2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Slide inicial onde falamos das dores, trazendo falas que ouvimos durante as aplicações do protótipo. A ideia é demonstrar que sabemos os problemas que eles tem, sabemos o que queremos resolver. Existe um apagão de mão de obra, um aumento de demanda e os gerentes de operação estão todos passando por essas situações - pra isso o HabilitPro existe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e9f3c1a512_0_2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e9f3c1a512_0_2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Copiar da anterior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e9f3c1a512_0_2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e9f3c1a512_0_2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e9f3c1a512_0_3089:notes"/>
          <p:cNvSpPr txBox="1">
            <a:spLocks noGrp="1"/>
          </p:cNvSpPr>
          <p:nvPr>
            <p:ph type="sldNum" idx="12"/>
          </p:nvPr>
        </p:nvSpPr>
        <p:spPr>
          <a:xfrm>
            <a:off x="3884374" y="8685917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ge9f3c1a512_0_30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5" name="Google Shape;445;ge9f3c1a512_0_3089:notes"/>
          <p:cNvSpPr txBox="1">
            <a:spLocks noGrp="1"/>
          </p:cNvSpPr>
          <p:nvPr>
            <p:ph type="body" idx="1"/>
          </p:nvPr>
        </p:nvSpPr>
        <p:spPr>
          <a:xfrm>
            <a:off x="685479" y="4343696"/>
            <a:ext cx="54870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pt-BR" sz="1400" b="1"/>
              <a:t>O Todos pela Educação calcula a taxa de conclusão do Ensino Médio aos 19 anos em função da alta taxa de distorção idade-série. No entanto, a idade esperada para conclusão dessa etapa é 17 anos de idade.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ge9f3c1a512_0_3089:notes"/>
          <p:cNvSpPr txBox="1"/>
          <p:nvPr/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e9f3c1a512_0_2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" name="Google Shape;478;ge9f3c1a512_0_2750:notes"/>
          <p:cNvSpPr txBox="1">
            <a:spLocks noGrp="1"/>
          </p:cNvSpPr>
          <p:nvPr>
            <p:ph type="body" idx="1"/>
          </p:nvPr>
        </p:nvSpPr>
        <p:spPr>
          <a:xfrm>
            <a:off x="685479" y="4343696"/>
            <a:ext cx="54870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EM Generalista - baixa atratividade para os alunos</a:t>
            </a: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79" name="Google Shape;479;ge9f3c1a512_0_2750:notes"/>
          <p:cNvSpPr txBox="1">
            <a:spLocks noGrp="1"/>
          </p:cNvSpPr>
          <p:nvPr>
            <p:ph type="sldNum" idx="12"/>
          </p:nvPr>
        </p:nvSpPr>
        <p:spPr>
          <a:xfrm>
            <a:off x="3884374" y="8685917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e9f3c1a512_0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ge9f3c1a512_0_2738:notes"/>
          <p:cNvSpPr txBox="1">
            <a:spLocks noGrp="1"/>
          </p:cNvSpPr>
          <p:nvPr>
            <p:ph type="body" idx="1"/>
          </p:nvPr>
        </p:nvSpPr>
        <p:spPr>
          <a:xfrm>
            <a:off x="685479" y="4343696"/>
            <a:ext cx="54870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ge9f3c1a512_0_2738:notes"/>
          <p:cNvSpPr txBox="1">
            <a:spLocks noGrp="1"/>
          </p:cNvSpPr>
          <p:nvPr>
            <p:ph type="sldNum" idx="12"/>
          </p:nvPr>
        </p:nvSpPr>
        <p:spPr>
          <a:xfrm>
            <a:off x="3884374" y="8685917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75" tIns="46175" rIns="92375" bIns="461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e9f3c1a512_0_2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e9f3c1a512_0_2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Mais atratividade de acordo com as preferências do estudante.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Mais alinhada ao perfil das gerações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 caso do 5o Eixo, mais orientado para o mundo do trabalho.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e9f3c1a512_0_3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e9f3c1a512_0_3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e9f3c1a512_0_30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e9f3c1a512_0_30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Conversas em Andamento: Desenvolver Itinerários Formativos do Quinto Eixo em SC.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Sistema Indústria Nacional já aplica o 5o Eixo em xx estados.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eab0a0c4a7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eab0a0c4a7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Conversas em Andamento: Desenvolver Itinerários Formativos do Quinto Eixo em SC.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Sistema Indústria Nacional já aplica o 5o Eixo em xx estados.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9f3c1a512_0_2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e9f3c1a512_0_2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9f3c1a512_0_2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9f3c1a512_0_2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e8d5789d36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ge8d5789d36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e9f3c1a512_0_2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ge9f3c1a512_0_2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eab0a0c4a7_3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geab0a0c4a7_3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e9f3c1a512_0_27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e9f3c1a512_0_27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Título e conteúd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/>
          <p:nvPr/>
        </p:nvSpPr>
        <p:spPr>
          <a:xfrm>
            <a:off x="0" y="0"/>
            <a:ext cx="9144000" cy="15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4589764"/>
            <a:ext cx="539222" cy="429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5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6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8"/>
          <p:cNvPicPr preferRelativeResize="0"/>
          <p:nvPr/>
        </p:nvPicPr>
        <p:blipFill rotWithShape="1">
          <a:blip r:embed="rId3">
            <a:alphaModFix/>
          </a:blip>
          <a:srcRect l="14710" r="18993"/>
          <a:stretch/>
        </p:blipFill>
        <p:spPr>
          <a:xfrm>
            <a:off x="4032000" y="0"/>
            <a:ext cx="511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8"/>
          <p:cNvSpPr/>
          <p:nvPr/>
        </p:nvSpPr>
        <p:spPr>
          <a:xfrm>
            <a:off x="399050" y="1268900"/>
            <a:ext cx="4267500" cy="339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lt1"/>
              </a:highlight>
            </a:endParaRPr>
          </a:p>
        </p:txBody>
      </p:sp>
      <p:sp>
        <p:nvSpPr>
          <p:cNvPr id="78" name="Google Shape;78;p18"/>
          <p:cNvSpPr txBox="1"/>
          <p:nvPr/>
        </p:nvSpPr>
        <p:spPr>
          <a:xfrm>
            <a:off x="1058876" y="1546550"/>
            <a:ext cx="32124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300" i="1">
                <a:solidFill>
                  <a:srgbClr val="33333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“Falta de mão de obra está afetando cada vez mais os negócios”</a:t>
            </a:r>
            <a:endParaRPr sz="1300" i="1">
              <a:solidFill>
                <a:srgbClr val="33333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9" name="Google Shape;79;p18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42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PROBLEMA</a:t>
            </a:r>
            <a:endParaRPr sz="42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0" name="Google Shape;80;p18"/>
          <p:cNvSpPr txBox="1"/>
          <p:nvPr/>
        </p:nvSpPr>
        <p:spPr>
          <a:xfrm>
            <a:off x="1058899" y="2176850"/>
            <a:ext cx="31440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300" i="1">
                <a:solidFill>
                  <a:srgbClr val="33333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“Os candidatos que aparecem, não tem qualificação”</a:t>
            </a:r>
            <a:endParaRPr sz="1300" i="1">
              <a:solidFill>
                <a:srgbClr val="33333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1" name="Google Shape;81;p18"/>
          <p:cNvSpPr txBox="1"/>
          <p:nvPr/>
        </p:nvSpPr>
        <p:spPr>
          <a:xfrm>
            <a:off x="1058899" y="2835913"/>
            <a:ext cx="3793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300" i="1">
                <a:solidFill>
                  <a:srgbClr val="33333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“Perdemos funcionários para outras empresas o tempo todo. Também acabamos atraindo as vezes. Não conquistamos novos.”</a:t>
            </a:r>
            <a:endParaRPr sz="1300" i="1">
              <a:solidFill>
                <a:srgbClr val="33333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82;p18"/>
          <p:cNvSpPr txBox="1"/>
          <p:nvPr/>
        </p:nvSpPr>
        <p:spPr>
          <a:xfrm>
            <a:off x="1020712" y="3913275"/>
            <a:ext cx="3645900" cy="5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300" i="1">
                <a:solidFill>
                  <a:srgbClr val="33333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“O apagão de mão de obra não é mais uma ameaça. Já é a realidade"</a:t>
            </a:r>
            <a:endParaRPr sz="1300" i="1">
              <a:solidFill>
                <a:srgbClr val="33333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3" name="Google Shape;8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013" y="1531302"/>
            <a:ext cx="380550" cy="38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013" y="2219827"/>
            <a:ext cx="380550" cy="38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013" y="2845539"/>
            <a:ext cx="380550" cy="38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013" y="3913277"/>
            <a:ext cx="380550" cy="38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9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Conhecer as respostas dos empregadores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789225" y="2933389"/>
            <a:ext cx="36666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Entender como as estruturas de apoio estão contribuindo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789225" y="4290350"/>
            <a:ext cx="34347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Propor soluções de curto, médio e longo prazo para debate no painel.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789225" y="3611869"/>
            <a:ext cx="35379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Entender se há disponibilidade de mão de obra potencial 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967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367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4377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Conhecer as respostas dos empregadores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/>
          <p:nvPr/>
        </p:nvSpPr>
        <p:spPr>
          <a:xfrm>
            <a:off x="5017900" y="1869900"/>
            <a:ext cx="2842200" cy="140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1"/>
          <p:cNvSpPr txBox="1"/>
          <p:nvPr/>
        </p:nvSpPr>
        <p:spPr>
          <a:xfrm>
            <a:off x="5157375" y="2042725"/>
            <a:ext cx="3027300" cy="13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3C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Empresas: 69 Respostas</a:t>
            </a:r>
            <a:endParaRPr sz="1500">
              <a:solidFill>
                <a:srgbClr val="FF3C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457200" lvl="0" indent="-308367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 Medium"/>
              <a:buChar char="●"/>
            </a:pPr>
            <a:r>
              <a:rPr lang="pt-BR" sz="13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Indústria: 41 Respostas</a:t>
            </a:r>
            <a:endParaRPr sz="135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836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 Medium"/>
              <a:buChar char="●"/>
            </a:pPr>
            <a:r>
              <a:rPr lang="pt-BR" sz="13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Serviços: 25 Respostas</a:t>
            </a:r>
            <a:endParaRPr sz="135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836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 Medium"/>
              <a:buChar char="●"/>
            </a:pPr>
            <a:r>
              <a:rPr lang="pt-BR" sz="13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Comércio: 3 Respostas</a:t>
            </a:r>
            <a:endParaRPr sz="135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lvl="1" indent="0" algn="l" rtl="0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677595" y="345350"/>
            <a:ext cx="2610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PESQUISA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124" name="Google Shape;124;p21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5" name="Google Shape;125;p21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 rotWithShape="1">
          <a:blip r:embed="rId5">
            <a:alphaModFix/>
          </a:blip>
          <a:srcRect l="16070" r="16575"/>
          <a:stretch/>
        </p:blipFill>
        <p:spPr>
          <a:xfrm>
            <a:off x="910575" y="1055075"/>
            <a:ext cx="3735251" cy="345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200" y="964825"/>
            <a:ext cx="5736008" cy="357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2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p22"/>
          <p:cNvSpPr/>
          <p:nvPr/>
        </p:nvSpPr>
        <p:spPr>
          <a:xfrm>
            <a:off x="5803950" y="1464175"/>
            <a:ext cx="2842200" cy="140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2"/>
          <p:cNvSpPr txBox="1"/>
          <p:nvPr/>
        </p:nvSpPr>
        <p:spPr>
          <a:xfrm>
            <a:off x="5947850" y="1600825"/>
            <a:ext cx="2638200" cy="1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46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Montserrat Medium"/>
              <a:buChar char="●"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51,1% das Indústrias tem mais de 100 Funcionários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7800" lvl="0" indent="-146050" algn="l" rtl="0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rgbClr val="666666"/>
              </a:buClr>
              <a:buSzPts val="1700"/>
              <a:buFont typeface="Montserrat Medium"/>
              <a:buChar char="●"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17% acima de 1000 funcionários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677599" y="345350"/>
            <a:ext cx="547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PERFIL DAS INDÚSTRIAS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37" name="Google Shape;137;p22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5905950" y="1040150"/>
            <a:ext cx="2638200" cy="34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41 Indústrias respondentes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/>
          <p:nvPr/>
        </p:nvSpPr>
        <p:spPr>
          <a:xfrm>
            <a:off x="5803950" y="1464175"/>
            <a:ext cx="2842200" cy="140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25" y="986150"/>
            <a:ext cx="5708674" cy="355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23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" name="Google Shape;147;p23"/>
          <p:cNvSpPr txBox="1"/>
          <p:nvPr/>
        </p:nvSpPr>
        <p:spPr>
          <a:xfrm>
            <a:off x="677599" y="345350"/>
            <a:ext cx="547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PERFIL SERVIÇOS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48" name="Google Shape;148;p23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/>
        </p:nvSpPr>
        <p:spPr>
          <a:xfrm>
            <a:off x="5947850" y="1532575"/>
            <a:ext cx="2638200" cy="1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177800" lvl="0" indent="-146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Montserrat Medium"/>
              <a:buChar char="●"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68% das Empresas de Serviços tem menos de 100 Funcionários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7800" lvl="0" indent="-14605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666666"/>
              </a:buClr>
              <a:buSzPts val="1700"/>
              <a:buFont typeface="Montserrat Medium"/>
              <a:buChar char="●"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4% acima de 1000 funcionários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5905950" y="1040150"/>
            <a:ext cx="2638200" cy="34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25 Empresas de Serviços respondentes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388" y="927650"/>
            <a:ext cx="5894724" cy="367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24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Google Shape;158;p24"/>
          <p:cNvSpPr txBox="1"/>
          <p:nvPr/>
        </p:nvSpPr>
        <p:spPr>
          <a:xfrm>
            <a:off x="677599" y="345350"/>
            <a:ext cx="547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PERFIL COMÉRCIO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/>
        </p:nvSpPr>
        <p:spPr>
          <a:xfrm>
            <a:off x="4874725" y="2106950"/>
            <a:ext cx="4031700" cy="76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Empresas Comerciais respondentes</a:t>
            </a:r>
            <a:endParaRPr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Buscar maior engajamento no próximo ciclo da pesquisa.</a:t>
            </a:r>
            <a:endParaRPr sz="13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39200"/>
            <a:ext cx="1493473" cy="93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9075" y="1002373"/>
            <a:ext cx="1391095" cy="86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0176" y="991564"/>
            <a:ext cx="1325474" cy="82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425" y="2028675"/>
            <a:ext cx="1492333" cy="93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 rotWithShape="1">
          <a:blip r:embed="rId7">
            <a:alphaModFix/>
          </a:blip>
          <a:srcRect l="24245" r="23793"/>
          <a:stretch/>
        </p:blipFill>
        <p:spPr>
          <a:xfrm>
            <a:off x="4622150" y="891875"/>
            <a:ext cx="1062451" cy="127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 rotWithShape="1">
          <a:blip r:embed="rId8">
            <a:alphaModFix/>
          </a:blip>
          <a:srcRect l="26334" r="25957"/>
          <a:stretch/>
        </p:blipFill>
        <p:spPr>
          <a:xfrm>
            <a:off x="1689500" y="1982400"/>
            <a:ext cx="1062450" cy="138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18950" y="2068713"/>
            <a:ext cx="1612349" cy="10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20300" y="2167750"/>
            <a:ext cx="2043803" cy="127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18099" y="991964"/>
            <a:ext cx="1722775" cy="10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82325" y="3310925"/>
            <a:ext cx="1782027" cy="11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52500" y="3284188"/>
            <a:ext cx="1867801" cy="116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154700" y="3310913"/>
            <a:ext cx="1950949" cy="121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260170" y="2344581"/>
            <a:ext cx="1492329" cy="93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 rotWithShape="1">
          <a:blip r:embed="rId16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5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25"/>
          <p:cNvSpPr txBox="1"/>
          <p:nvPr/>
        </p:nvSpPr>
        <p:spPr>
          <a:xfrm>
            <a:off x="677600" y="345350"/>
            <a:ext cx="7771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5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 QUE VOCÊ ENCONTRARÁ NA PESQUISA</a:t>
            </a: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...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81" name="Google Shape;181;p25"/>
          <p:cNvPicPr preferRelativeResize="0"/>
          <p:nvPr/>
        </p:nvPicPr>
        <p:blipFill rotWithShape="1">
          <a:blip r:embed="rId17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75" y="0"/>
            <a:ext cx="9143997" cy="51568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 txBox="1"/>
          <p:nvPr/>
        </p:nvSpPr>
        <p:spPr>
          <a:xfrm>
            <a:off x="1246849" y="763250"/>
            <a:ext cx="5587500" cy="3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Perfil das empresas respondentes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Composição da mão de obra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Faixa salarial por cargo/segmento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Meios usados para recrutamento e seleção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Tipos de benefícios mais oferecidos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Taxa média de rotatividade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Percentual de efetivação de temporários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Principais cargos por segmento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Situação do estágio, aprendizes, 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Pesquisa de Desligamento, etc...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722075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1125003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1527931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1930859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2333788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2736716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3139644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3542572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394550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550" y="432650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Google Shape;203;p27"/>
          <p:cNvGraphicFramePr/>
          <p:nvPr/>
        </p:nvGraphicFramePr>
        <p:xfrm>
          <a:off x="400425" y="992900"/>
          <a:ext cx="7754600" cy="3566560"/>
        </p:xfrm>
        <a:graphic>
          <a:graphicData uri="http://schemas.openxmlformats.org/drawingml/2006/table">
            <a:tbl>
              <a:tblPr>
                <a:noFill/>
                <a:tableStyleId>{BF7E81F5-950D-4CD1-82E2-50C3B6258361}</a:tableStyleId>
              </a:tblPr>
              <a:tblGrid>
                <a:gridCol w="325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69 RESPONDENTES</a:t>
                      </a:r>
                      <a:endParaRPr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INDÚSTRIAS</a:t>
                      </a:r>
                      <a:endParaRPr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SERVIÇOS </a:t>
                      </a:r>
                      <a:endParaRPr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COMÉRCIO</a:t>
                      </a:r>
                      <a:endParaRPr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Representatividade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60%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36%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Participação da mão de obra operacional + técnico / total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63,9% + 13,5%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77,4%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39,7% + 36,4%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76,1%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43,3% + 30%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73,3%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Principal razão para flexibilizar Processo Seletivo = "Falta de Mão de Obra"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39%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48%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33%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Tempo Médio de Fechamento de Vaga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= ou &gt; 4 semanas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14% - oper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48% - téc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37% - oper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45% - téc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solidFill>
                            <a:srgbClr val="FF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&gt; 2 ou 3 sem </a:t>
                      </a:r>
                      <a:endParaRPr sz="1100">
                        <a:solidFill>
                          <a:srgbClr val="FF0000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solidFill>
                            <a:srgbClr val="FF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33% - oper</a:t>
                      </a:r>
                      <a:endParaRPr sz="1100">
                        <a:solidFill>
                          <a:srgbClr val="FF0000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solidFill>
                            <a:srgbClr val="FF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67 - téc</a:t>
                      </a:r>
                      <a:endParaRPr sz="1100">
                        <a:solidFill>
                          <a:srgbClr val="FF0000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Principal razão para estourar o tempo de contratação = "Falta de Qualificação"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30%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45%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25%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8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"Bolsa de Estudo" como principal fator de retenção</a:t>
                      </a:r>
                      <a:endParaRPr sz="1100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14%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20%</a:t>
                      </a:r>
                      <a:endParaRPr sz="11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4" name="Google Shape;204;p27"/>
          <p:cNvSpPr txBox="1"/>
          <p:nvPr/>
        </p:nvSpPr>
        <p:spPr>
          <a:xfrm>
            <a:off x="677600" y="345350"/>
            <a:ext cx="7771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5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VOLTANDO AO PROBLEMA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05" name="Google Shape;205;p27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7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568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 txBox="1"/>
          <p:nvPr/>
        </p:nvSpPr>
        <p:spPr>
          <a:xfrm>
            <a:off x="1144325" y="1180200"/>
            <a:ext cx="6243600" cy="27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CONCLUSÕES:</a:t>
            </a:r>
            <a:endParaRPr sz="2000" i="1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Todos os segmentos estão "baixando a régua" para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contratar;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Metade das vagas para técnico levam 4 ou + semanas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para preencher;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	⅓ dos motivos para estourar o tempo de preenchimento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são por falta de qualificação;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Bolsa de estudo não promove retenção, ou tem baixos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orçamentos e portanto não causa impacto na rotatividade.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14" name="Google Shape;21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168755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2301325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291510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3528875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9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9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Entender como as estruturas de apoio estão contribuindo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7" name="Google Shape;227;p29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28" name="Google Shape;2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9"/>
          <p:cNvSpPr txBox="1"/>
          <p:nvPr/>
        </p:nvSpPr>
        <p:spPr>
          <a:xfrm>
            <a:off x="789225" y="270909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800" i="1">
                <a:solidFill>
                  <a:srgbClr val="FF3C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REDE DE ENSINO</a:t>
            </a:r>
            <a:endParaRPr sz="1800" i="1">
              <a:solidFill>
                <a:srgbClr val="FF3C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0"/>
          <p:cNvPicPr preferRelativeResize="0"/>
          <p:nvPr/>
        </p:nvPicPr>
        <p:blipFill rotWithShape="1">
          <a:blip r:embed="rId3">
            <a:alphaModFix/>
          </a:blip>
          <a:srcRect l="18604" r="18434" b="6690"/>
          <a:stretch/>
        </p:blipFill>
        <p:spPr>
          <a:xfrm>
            <a:off x="559275" y="1067010"/>
            <a:ext cx="3762902" cy="347579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0"/>
          <p:cNvSpPr/>
          <p:nvPr/>
        </p:nvSpPr>
        <p:spPr>
          <a:xfrm>
            <a:off x="4752450" y="1765738"/>
            <a:ext cx="3705300" cy="1758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0"/>
          <p:cNvSpPr txBox="1"/>
          <p:nvPr/>
        </p:nvSpPr>
        <p:spPr>
          <a:xfrm>
            <a:off x="4752450" y="1884113"/>
            <a:ext cx="3671100" cy="18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08484" algn="l" rtl="0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258"/>
              <a:buFont typeface="Montserrat Medium"/>
              <a:buChar char="●"/>
            </a:pPr>
            <a:r>
              <a:rPr lang="pt-BR" sz="12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Cerca de 6.750 formados anualmente</a:t>
            </a:r>
            <a:br>
              <a:rPr lang="pt-BR" sz="12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75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8484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58"/>
              <a:buFont typeface="Montserrat Medium"/>
              <a:buChar char="●"/>
            </a:pPr>
            <a:r>
              <a:rPr lang="pt-BR" sz="12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57% em cursos de Bacharelado/Licenciatura</a:t>
            </a:r>
            <a:br>
              <a:rPr lang="pt-BR" sz="12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75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8484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3C00"/>
              </a:buClr>
              <a:buSzPts val="1258"/>
              <a:buFont typeface="Montserrat Medium"/>
              <a:buChar char="●"/>
            </a:pPr>
            <a:r>
              <a:rPr lang="pt-BR" sz="1258">
                <a:solidFill>
                  <a:srgbClr val="FF3C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75% da mão de obra das empresas pesquisadas são de nível operacional e técnico</a:t>
            </a:r>
            <a:endParaRPr sz="1258">
              <a:solidFill>
                <a:srgbClr val="FF3C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/>
          <p:nvPr/>
        </p:nvSpPr>
        <p:spPr>
          <a:xfrm>
            <a:off x="677605" y="345350"/>
            <a:ext cx="5229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INSTITUIÇÕES DE ENSINO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240" name="Google Shape;240;p30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1" name="Google Shape;241;p30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31"/>
          <p:cNvGrpSpPr/>
          <p:nvPr/>
        </p:nvGrpSpPr>
        <p:grpSpPr>
          <a:xfrm>
            <a:off x="448636" y="821355"/>
            <a:ext cx="6117288" cy="3814123"/>
            <a:chOff x="816000" y="684625"/>
            <a:chExt cx="7151377" cy="4458876"/>
          </a:xfrm>
        </p:grpSpPr>
        <p:pic>
          <p:nvPicPr>
            <p:cNvPr id="247" name="Google Shape;247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6000" y="684625"/>
              <a:ext cx="7151377" cy="4458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31"/>
            <p:cNvSpPr/>
            <p:nvPr/>
          </p:nvSpPr>
          <p:spPr>
            <a:xfrm>
              <a:off x="5311375" y="2649675"/>
              <a:ext cx="1766700" cy="2402100"/>
            </a:xfrm>
            <a:prstGeom prst="rect">
              <a:avLst/>
            </a:prstGeom>
            <a:noFill/>
            <a:ln w="19050" cap="flat" cmpd="sng">
              <a:solidFill>
                <a:srgbClr val="20386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249;p31"/>
          <p:cNvSpPr txBox="1"/>
          <p:nvPr/>
        </p:nvSpPr>
        <p:spPr>
          <a:xfrm>
            <a:off x="677605" y="345350"/>
            <a:ext cx="5229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INSTITUIÇÕES DE ENSINO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50" name="Google Shape;250;p31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2" name="Google Shape;252;p31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975" y="1021125"/>
            <a:ext cx="5901974" cy="367990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2"/>
          <p:cNvSpPr txBox="1"/>
          <p:nvPr/>
        </p:nvSpPr>
        <p:spPr>
          <a:xfrm>
            <a:off x="677605" y="345350"/>
            <a:ext cx="5229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INSTITUIÇÕES DE ENSINO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59" name="Google Shape;259;p32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2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32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850" y="1095425"/>
            <a:ext cx="5554050" cy="346295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/>
        </p:nvSpPr>
        <p:spPr>
          <a:xfrm>
            <a:off x="677605" y="345350"/>
            <a:ext cx="5229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INSTITUIÇÕES DE ENSINO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68" name="Google Shape;268;p33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0" name="Google Shape;270;p33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162" y="1052175"/>
            <a:ext cx="5678174" cy="354034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4"/>
          <p:cNvSpPr txBox="1"/>
          <p:nvPr/>
        </p:nvSpPr>
        <p:spPr>
          <a:xfrm>
            <a:off x="677605" y="345350"/>
            <a:ext cx="5229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INSTITUIÇÕES DE ENSINO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9" name="Google Shape;279;p34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75" y="0"/>
            <a:ext cx="9143997" cy="5156893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5"/>
          <p:cNvSpPr txBox="1"/>
          <p:nvPr/>
        </p:nvSpPr>
        <p:spPr>
          <a:xfrm>
            <a:off x="1144325" y="1180200"/>
            <a:ext cx="59559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CONCLUSÕES:</a:t>
            </a:r>
            <a:endParaRPr sz="2000" i="1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Desalinhamento entre a oferta e a necessidade do mercado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de trabalho, não apenas de cursos, mas de modalidades;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É necessário desenvolver mecanismos de monitoramento da </a:t>
            </a:r>
            <a:b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	empregabilidade dos egressos;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168755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2301325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-13400"/>
            <a:ext cx="9144003" cy="515689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6"/>
          <p:cNvSpPr txBox="1"/>
          <p:nvPr/>
        </p:nvSpPr>
        <p:spPr>
          <a:xfrm>
            <a:off x="677599" y="345350"/>
            <a:ext cx="66666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SAIBA TAMBÉM NA PESQUISA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95" name="Google Shape;295;p36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6"/>
          <p:cNvSpPr txBox="1"/>
          <p:nvPr/>
        </p:nvSpPr>
        <p:spPr>
          <a:xfrm>
            <a:off x="1087900" y="1582422"/>
            <a:ext cx="5523600" cy="27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Áreas mais ofertadas nos cursos de graduação e técnico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Cursos com estágio obrigatório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Modelos de operação dos cursos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Convênios vantagens oferecidas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Parcerias oferecidas para novas vagas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Fixação dos estudantes em Joinville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Entre outros indicadores;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97" name="Google Shape;29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1541238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1944166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2347094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2750022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315295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3555878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3958806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7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7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12" name="Google Shape;312;p37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Entender como as estruturas de apoio estão contribuindo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14" name="Google Shape;31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/>
        </p:nvSpPr>
        <p:spPr>
          <a:xfrm>
            <a:off x="789225" y="2709100"/>
            <a:ext cx="28851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1800" i="1">
                <a:solidFill>
                  <a:srgbClr val="FF3C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AGÊNCIA DE RECRUTAMENTO</a:t>
            </a:r>
            <a:endParaRPr sz="1800" i="1">
              <a:solidFill>
                <a:srgbClr val="FF3C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27600"/>
            <a:ext cx="5326051" cy="33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8"/>
          <p:cNvSpPr/>
          <p:nvPr/>
        </p:nvSpPr>
        <p:spPr>
          <a:xfrm>
            <a:off x="5779900" y="1650825"/>
            <a:ext cx="2842200" cy="140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8"/>
          <p:cNvSpPr txBox="1"/>
          <p:nvPr/>
        </p:nvSpPr>
        <p:spPr>
          <a:xfrm>
            <a:off x="5919375" y="1823650"/>
            <a:ext cx="2595000" cy="13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pt-BR" sz="14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Total de </a:t>
            </a:r>
            <a:r>
              <a:rPr lang="pt-BR" sz="1458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220.100</a:t>
            </a:r>
            <a:r>
              <a:rPr lang="pt-BR" sz="14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candidatos cadastrados nos bancos de dados das agências respondentes.</a:t>
            </a:r>
            <a:endParaRPr sz="1500">
              <a:solidFill>
                <a:srgbClr val="595959"/>
              </a:solidFill>
            </a:endParaRPr>
          </a:p>
        </p:txBody>
      </p:sp>
      <p:pic>
        <p:nvPicPr>
          <p:cNvPr id="324" name="Google Shape;324;p38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8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AGÊNCIAS DE RECRUTAMENTO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326" name="Google Shape;326;p38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7" name="Google Shape;327;p38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922825"/>
            <a:ext cx="5784373" cy="360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/>
          <p:cNvSpPr/>
          <p:nvPr/>
        </p:nvSpPr>
        <p:spPr>
          <a:xfrm>
            <a:off x="5779900" y="1650825"/>
            <a:ext cx="2842200" cy="140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9"/>
          <p:cNvSpPr txBox="1"/>
          <p:nvPr/>
        </p:nvSpPr>
        <p:spPr>
          <a:xfrm>
            <a:off x="5919375" y="1823650"/>
            <a:ext cx="2595000" cy="13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pt-BR" sz="14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Cerca de </a:t>
            </a:r>
            <a:r>
              <a:rPr lang="pt-BR" sz="1458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28.180</a:t>
            </a:r>
            <a:r>
              <a:rPr lang="pt-BR" sz="145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vagas de empregos preenchidas em 2020 por meio das agências respondentes.</a:t>
            </a:r>
            <a:endParaRPr sz="1500">
              <a:solidFill>
                <a:srgbClr val="595959"/>
              </a:solidFill>
            </a:endParaRPr>
          </a:p>
        </p:txBody>
      </p:sp>
      <p:pic>
        <p:nvPicPr>
          <p:cNvPr id="335" name="Google Shape;335;p39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9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AGÊNCIAS DE RECRUTAMENTO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337" name="Google Shape;337;p39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8" name="Google Shape;338;p39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425" y="1000625"/>
            <a:ext cx="5732827" cy="357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0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0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AGÊNCIAS DE RECRUTAMENTO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346" name="Google Shape;346;p40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7" name="Google Shape;347;p40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599" y="1003974"/>
            <a:ext cx="5715327" cy="356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1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1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AGÊNCIAS DE RECRUTAMENTO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355" name="Google Shape;355;p41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56" name="Google Shape;356;p41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2026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2"/>
          <p:cNvSpPr txBox="1"/>
          <p:nvPr/>
        </p:nvSpPr>
        <p:spPr>
          <a:xfrm>
            <a:off x="1144325" y="1180200"/>
            <a:ext cx="6547200" cy="30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CONCLUSÕES:</a:t>
            </a:r>
            <a:endParaRPr sz="2000" i="1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As agências de recrutamento e seleção cumprem um importante 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papel no cenário local, porém não em quantidade suficiente para 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300" i="1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suprir a demanda.</a:t>
            </a: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300" i="1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63" name="Google Shape;36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375" y="1687550"/>
            <a:ext cx="256349" cy="2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3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3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72" name="Google Shape;372;p43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Entender se há disponibilidade de mão de obra potencial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3" name="Google Shape;373;p43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74" name="Google Shape;37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4"/>
          <p:cNvPicPr preferRelativeResize="0"/>
          <p:nvPr/>
        </p:nvPicPr>
        <p:blipFill rotWithShape="1">
          <a:blip r:embed="rId3">
            <a:alphaModFix/>
          </a:blip>
          <a:srcRect t="6156" r="31096"/>
          <a:stretch/>
        </p:blipFill>
        <p:spPr>
          <a:xfrm>
            <a:off x="495750" y="994200"/>
            <a:ext cx="4785274" cy="40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4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4"/>
          <p:cNvSpPr txBox="1"/>
          <p:nvPr/>
        </p:nvSpPr>
        <p:spPr>
          <a:xfrm>
            <a:off x="677600" y="345350"/>
            <a:ext cx="829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4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DISPONIBILIDADE DE MÃO DE OBRA POTENCIAL</a:t>
            </a:r>
            <a:endParaRPr sz="24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83" name="Google Shape;383;p44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4"/>
          <p:cNvSpPr txBox="1"/>
          <p:nvPr/>
        </p:nvSpPr>
        <p:spPr>
          <a:xfrm>
            <a:off x="5467850" y="2097950"/>
            <a:ext cx="33558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Não temos mais mão de obra disponível em Joinville?</a:t>
            </a: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Será mesmo ? ...</a:t>
            </a: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45"/>
          <p:cNvPicPr preferRelativeResize="0"/>
          <p:nvPr/>
        </p:nvPicPr>
        <p:blipFill rotWithShape="1">
          <a:blip r:embed="rId3">
            <a:alphaModFix/>
          </a:blip>
          <a:srcRect l="6507" t="20958" b="7852"/>
          <a:stretch/>
        </p:blipFill>
        <p:spPr>
          <a:xfrm>
            <a:off x="76200" y="839564"/>
            <a:ext cx="8628549" cy="3944262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5"/>
          <p:cNvSpPr txBox="1"/>
          <p:nvPr/>
        </p:nvSpPr>
        <p:spPr>
          <a:xfrm>
            <a:off x="76575" y="4783825"/>
            <a:ext cx="7591200" cy="2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1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Fontes: Censo IBGE 2020, NovoCAGED 2021, Joinville em Dados / JUCESC/ IBGE PNAD 2020/ CAGED / CENSO</a:t>
            </a:r>
            <a:endParaRPr sz="1000" i="1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1" name="Google Shape;391;p45"/>
          <p:cNvSpPr txBox="1"/>
          <p:nvPr/>
        </p:nvSpPr>
        <p:spPr>
          <a:xfrm>
            <a:off x="619250" y="4509150"/>
            <a:ext cx="26787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Estimativa CENSO IBGE 2020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2" name="Google Shape;392;p45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943850" y="4432950"/>
            <a:ext cx="1181850" cy="65890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5"/>
          <p:cNvSpPr txBox="1"/>
          <p:nvPr/>
        </p:nvSpPr>
        <p:spPr>
          <a:xfrm>
            <a:off x="677600" y="345350"/>
            <a:ext cx="829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4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DISPONIBILIDADE DE MÃO DE OBRA POTENCIAL</a:t>
            </a:r>
            <a:endParaRPr sz="24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94" name="Google Shape;394;p45"/>
          <p:cNvPicPr preferRelativeResize="0"/>
          <p:nvPr/>
        </p:nvPicPr>
        <p:blipFill rotWithShape="1">
          <a:blip r:embed="rId5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5"/>
          <p:cNvSpPr txBox="1"/>
          <p:nvPr/>
        </p:nvSpPr>
        <p:spPr>
          <a:xfrm>
            <a:off x="745325" y="4252925"/>
            <a:ext cx="234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/>
              <a:t>Pop. Total: 597.658</a:t>
            </a:r>
            <a:endParaRPr sz="12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" name="Google Shape;400;p46"/>
          <p:cNvGraphicFramePr/>
          <p:nvPr/>
        </p:nvGraphicFramePr>
        <p:xfrm>
          <a:off x="265425" y="1232800"/>
          <a:ext cx="5903500" cy="2975500"/>
        </p:xfrm>
        <a:graphic>
          <a:graphicData uri="http://schemas.openxmlformats.org/drawingml/2006/table">
            <a:tbl>
              <a:tblPr>
                <a:noFill/>
                <a:tableStyleId>{BF7E81F5-950D-4CD1-82E2-50C3B6258361}</a:tableStyleId>
              </a:tblPr>
              <a:tblGrid>
                <a:gridCol w="417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DESEMPREGADOS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14.091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INFORMAIS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69.379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DESALENTADOS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9.778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FORÇA NÃO POTENCIAL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51.377</a:t>
                      </a:r>
                      <a:endParaRPr>
                        <a:solidFill>
                          <a:srgbClr val="434343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TOTAL Potencial</a:t>
                      </a:r>
                      <a:endParaRPr sz="1600"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solidFill>
                            <a:schemeClr val="lt1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144.625</a:t>
                      </a:r>
                      <a:endParaRPr sz="1600">
                        <a:solidFill>
                          <a:schemeClr val="lt1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01" name="Google Shape;401;p46"/>
          <p:cNvPicPr preferRelativeResize="0"/>
          <p:nvPr/>
        </p:nvPicPr>
        <p:blipFill rotWithShape="1">
          <a:blip r:embed="rId3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6"/>
          <p:cNvSpPr txBox="1"/>
          <p:nvPr/>
        </p:nvSpPr>
        <p:spPr>
          <a:xfrm>
            <a:off x="677600" y="345350"/>
            <a:ext cx="8298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4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DISPONIBILIDADE DE MÃO DE OBRA POTENCIAL</a:t>
            </a:r>
            <a:endParaRPr sz="24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403" name="Google Shape;403;p46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4" name="Google Shape;404;p46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6"/>
          <p:cNvSpPr txBox="1"/>
          <p:nvPr/>
        </p:nvSpPr>
        <p:spPr>
          <a:xfrm>
            <a:off x="6763250" y="1412150"/>
            <a:ext cx="2237100" cy="1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do foco atual ...</a:t>
            </a: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para um</a:t>
            </a: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novo foco ...</a:t>
            </a: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75" y="0"/>
            <a:ext cx="443693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7"/>
          <p:cNvSpPr/>
          <p:nvPr/>
        </p:nvSpPr>
        <p:spPr>
          <a:xfrm>
            <a:off x="385650" y="1386900"/>
            <a:ext cx="2922000" cy="395100"/>
          </a:xfrm>
          <a:prstGeom prst="rect">
            <a:avLst/>
          </a:prstGeom>
          <a:solidFill>
            <a:srgbClr val="FF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47"/>
          <p:cNvSpPr txBox="1"/>
          <p:nvPr/>
        </p:nvSpPr>
        <p:spPr>
          <a:xfrm>
            <a:off x="535225" y="1429949"/>
            <a:ext cx="2846100" cy="3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i="1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 DO DIA</a:t>
            </a:r>
            <a:endParaRPr sz="2200" i="1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13" name="Google Shape;413;p47"/>
          <p:cNvSpPr txBox="1"/>
          <p:nvPr/>
        </p:nvSpPr>
        <p:spPr>
          <a:xfrm>
            <a:off x="789225" y="2216508"/>
            <a:ext cx="31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i="1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Propor soluções de curto, médio e longo prazo</a:t>
            </a:r>
            <a:endParaRPr i="1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4" name="Google Shape;414;p47"/>
          <p:cNvSpPr txBox="1"/>
          <p:nvPr/>
        </p:nvSpPr>
        <p:spPr>
          <a:xfrm>
            <a:off x="399050" y="448400"/>
            <a:ext cx="43524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MAPA DE EMPREGABILIDADE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15" name="Google Shape;41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50" y="2262750"/>
            <a:ext cx="309000" cy="3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2025" y="3635600"/>
            <a:ext cx="2151974" cy="15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8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CURTO PRAZO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22" name="Google Shape;422;p48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8"/>
          <p:cNvSpPr txBox="1"/>
          <p:nvPr/>
        </p:nvSpPr>
        <p:spPr>
          <a:xfrm>
            <a:off x="677600" y="1229025"/>
            <a:ext cx="5644500" cy="22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600" b="1" i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"Ações sustentáveis e continuadas de </a:t>
            </a:r>
            <a:r>
              <a:rPr lang="pt-BR" sz="2600" i="1">
                <a:solidFill>
                  <a:srgbClr val="FF3C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Qualificação Profissional</a:t>
            </a:r>
            <a:r>
              <a:rPr lang="pt-BR" sz="2600" b="1" i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lang="pt-BR" sz="2600" i="1">
                <a:solidFill>
                  <a:srgbClr val="FF3C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Encorajamento</a:t>
            </a:r>
            <a:r>
              <a:rPr lang="pt-BR" sz="2600" b="1" i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com objetivo de trazer mais cidadãos para a Formalidade".</a:t>
            </a:r>
            <a:endParaRPr sz="2600" b="1" i="1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4" name="Google Shape;424;p48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5" name="Google Shape;425;p48"/>
          <p:cNvGrpSpPr/>
          <p:nvPr/>
        </p:nvGrpSpPr>
        <p:grpSpPr>
          <a:xfrm>
            <a:off x="6827475" y="875850"/>
            <a:ext cx="1926150" cy="3040089"/>
            <a:chOff x="7916142" y="5047427"/>
            <a:chExt cx="2917967" cy="4383057"/>
          </a:xfrm>
        </p:grpSpPr>
        <p:pic>
          <p:nvPicPr>
            <p:cNvPr id="426" name="Google Shape;42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916142" y="5047427"/>
              <a:ext cx="2917967" cy="1114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41881" y="6533189"/>
              <a:ext cx="2666491" cy="1666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280747" y="8772547"/>
              <a:ext cx="2339745" cy="6579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9" name="Google Shape;429;p48"/>
          <p:cNvSpPr txBox="1"/>
          <p:nvPr/>
        </p:nvSpPr>
        <p:spPr>
          <a:xfrm>
            <a:off x="400425" y="3517125"/>
            <a:ext cx="6005100" cy="9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1900"/>
              <a:buFont typeface="Montserrat Black"/>
              <a:buChar char="➔"/>
            </a:pPr>
            <a:r>
              <a:rPr lang="pt-BR" sz="19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Foco deve ser na população que está sem carteira assinada há mais de 1 ano. </a:t>
            </a:r>
            <a:r>
              <a:rPr lang="pt-BR" sz="1500" i="1" u="sng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Programa a ser apresentado ao fim deste evento</a:t>
            </a:r>
            <a:endParaRPr sz="1500" i="1" u="sng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endParaRPr sz="19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30" name="Google Shape;430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19753" y="39825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49"/>
          <p:cNvPicPr preferRelativeResize="0"/>
          <p:nvPr/>
        </p:nvPicPr>
        <p:blipFill rotWithShape="1">
          <a:blip r:embed="rId3">
            <a:alphaModFix/>
          </a:blip>
          <a:srcRect r="14763"/>
          <a:stretch/>
        </p:blipFill>
        <p:spPr>
          <a:xfrm>
            <a:off x="400425" y="1005125"/>
            <a:ext cx="6164701" cy="3548475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36" name="Google Shape;436;p49"/>
          <p:cNvSpPr/>
          <p:nvPr/>
        </p:nvSpPr>
        <p:spPr>
          <a:xfrm>
            <a:off x="6195275" y="1914349"/>
            <a:ext cx="2257500" cy="1529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9"/>
          <p:cNvSpPr txBox="1"/>
          <p:nvPr/>
        </p:nvSpPr>
        <p:spPr>
          <a:xfrm>
            <a:off x="6195125" y="2121088"/>
            <a:ext cx="22575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1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Intensificar </a:t>
            </a:r>
            <a:endParaRPr sz="1700" i="1">
              <a:solidFill>
                <a:srgbClr val="595959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1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 Formação de </a:t>
            </a:r>
            <a:r>
              <a:rPr lang="pt-BR" sz="1700" i="1">
                <a:solidFill>
                  <a:srgbClr val="FF3C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Nível Técnico</a:t>
            </a:r>
            <a:endParaRPr sz="1700" i="1">
              <a:solidFill>
                <a:srgbClr val="FF3C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38" name="Google Shape;438;p49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MÉDIO PRAZO</a:t>
            </a:r>
            <a:endParaRPr sz="2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39" name="Google Shape;439;p49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34535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9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49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50"/>
          <p:cNvGrpSpPr/>
          <p:nvPr/>
        </p:nvGrpSpPr>
        <p:grpSpPr>
          <a:xfrm>
            <a:off x="1195326" y="1024184"/>
            <a:ext cx="7478772" cy="3249079"/>
            <a:chOff x="30336" y="492749"/>
            <a:chExt cx="8934144" cy="3881351"/>
          </a:xfrm>
        </p:grpSpPr>
        <p:grpSp>
          <p:nvGrpSpPr>
            <p:cNvPr id="449" name="Google Shape;449;p50"/>
            <p:cNvGrpSpPr/>
            <p:nvPr/>
          </p:nvGrpSpPr>
          <p:grpSpPr>
            <a:xfrm>
              <a:off x="3594276" y="2065848"/>
              <a:ext cx="1656396" cy="1080135"/>
              <a:chOff x="2595885" y="1390893"/>
              <a:chExt cx="1314600" cy="1143000"/>
            </a:xfrm>
          </p:grpSpPr>
          <p:sp>
            <p:nvSpPr>
              <p:cNvPr id="450" name="Google Shape;450;p50"/>
              <p:cNvSpPr/>
              <p:nvPr/>
            </p:nvSpPr>
            <p:spPr>
              <a:xfrm>
                <a:off x="2595885" y="1390893"/>
                <a:ext cx="1314600" cy="1143000"/>
              </a:xfrm>
              <a:prstGeom prst="ellipse">
                <a:avLst/>
              </a:prstGeom>
              <a:solidFill>
                <a:srgbClr val="4674AA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50"/>
              <p:cNvSpPr/>
              <p:nvPr/>
            </p:nvSpPr>
            <p:spPr>
              <a:xfrm>
                <a:off x="2763272" y="1558295"/>
                <a:ext cx="959400" cy="80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5225" rIns="15225" bIns="152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6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 7.550.753 </a:t>
                </a:r>
                <a:endParaRPr/>
              </a:p>
            </p:txBody>
          </p:sp>
        </p:grpSp>
        <p:grpSp>
          <p:nvGrpSpPr>
            <p:cNvPr id="452" name="Google Shape;452;p50"/>
            <p:cNvGrpSpPr/>
            <p:nvPr/>
          </p:nvGrpSpPr>
          <p:grpSpPr>
            <a:xfrm>
              <a:off x="2681577" y="999065"/>
              <a:ext cx="1800225" cy="1296162"/>
              <a:chOff x="1778000" y="533399"/>
              <a:chExt cx="1143000" cy="1143000"/>
            </a:xfrm>
          </p:grpSpPr>
          <p:sp>
            <p:nvSpPr>
              <p:cNvPr id="453" name="Google Shape;453;p50"/>
              <p:cNvSpPr/>
              <p:nvPr/>
            </p:nvSpPr>
            <p:spPr>
              <a:xfrm>
                <a:off x="1778000" y="533399"/>
                <a:ext cx="1143000" cy="1143000"/>
              </a:xfrm>
              <a:prstGeom prst="ellipse">
                <a:avLst/>
              </a:prstGeom>
              <a:solidFill>
                <a:srgbClr val="6F90C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50"/>
              <p:cNvSpPr/>
              <p:nvPr/>
            </p:nvSpPr>
            <p:spPr>
              <a:xfrm>
                <a:off x="1945389" y="700787"/>
                <a:ext cx="808200" cy="80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5225" rIns="15225" bIns="152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6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 11.928.415 </a:t>
                </a:r>
                <a:endParaRPr/>
              </a:p>
            </p:txBody>
          </p:sp>
        </p:grpSp>
        <p:sp>
          <p:nvSpPr>
            <p:cNvPr id="455" name="Google Shape;455;p50"/>
            <p:cNvSpPr/>
            <p:nvPr/>
          </p:nvSpPr>
          <p:spPr>
            <a:xfrm>
              <a:off x="4164238" y="3385138"/>
              <a:ext cx="635100" cy="391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6" name="Google Shape;456;p50"/>
            <p:cNvGrpSpPr/>
            <p:nvPr/>
          </p:nvGrpSpPr>
          <p:grpSpPr>
            <a:xfrm>
              <a:off x="4242371" y="715708"/>
              <a:ext cx="2088261" cy="1566253"/>
              <a:chOff x="2946400" y="257047"/>
              <a:chExt cx="1143000" cy="1143000"/>
            </a:xfrm>
          </p:grpSpPr>
          <p:sp>
            <p:nvSpPr>
              <p:cNvPr id="457" name="Google Shape;457;p50"/>
              <p:cNvSpPr/>
              <p:nvPr/>
            </p:nvSpPr>
            <p:spPr>
              <a:xfrm>
                <a:off x="2946400" y="257047"/>
                <a:ext cx="1143000" cy="1143000"/>
              </a:xfrm>
              <a:prstGeom prst="ellipse">
                <a:avLst/>
              </a:prstGeom>
              <a:solidFill>
                <a:srgbClr val="36609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50"/>
              <p:cNvSpPr/>
              <p:nvPr/>
            </p:nvSpPr>
            <p:spPr>
              <a:xfrm>
                <a:off x="3113789" y="424435"/>
                <a:ext cx="808200" cy="808200"/>
              </a:xfrm>
              <a:prstGeom prst="rect">
                <a:avLst/>
              </a:prstGeom>
              <a:solidFill>
                <a:srgbClr val="366092"/>
              </a:solidFill>
              <a:ln>
                <a:noFill/>
              </a:ln>
            </p:spPr>
            <p:txBody>
              <a:bodyPr spcFirstLastPara="1" wrap="square" lIns="15225" tIns="15225" rIns="15225" bIns="152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6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 14.790.415 </a:t>
                </a:r>
                <a:endParaRPr/>
              </a:p>
            </p:txBody>
          </p:sp>
        </p:grpSp>
        <p:sp>
          <p:nvSpPr>
            <p:cNvPr id="459" name="Google Shape;459;p50"/>
            <p:cNvSpPr/>
            <p:nvPr/>
          </p:nvSpPr>
          <p:spPr>
            <a:xfrm>
              <a:off x="1979712" y="492749"/>
              <a:ext cx="4896600" cy="291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3573" y="30000"/>
                  </a:moveTo>
                  <a:cubicBezTo>
                    <a:pt x="3573" y="43255"/>
                    <a:pt x="28836" y="54000"/>
                    <a:pt x="60000" y="54000"/>
                  </a:cubicBezTo>
                  <a:cubicBezTo>
                    <a:pt x="91164" y="54000"/>
                    <a:pt x="116427" y="43255"/>
                    <a:pt x="116427" y="30000"/>
                  </a:cubicBezTo>
                  <a:cubicBezTo>
                    <a:pt x="116427" y="16745"/>
                    <a:pt x="91164" y="6000"/>
                    <a:pt x="60000" y="6000"/>
                  </a:cubicBezTo>
                  <a:cubicBezTo>
                    <a:pt x="28836" y="6000"/>
                    <a:pt x="3573" y="16745"/>
                    <a:pt x="3573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50"/>
            <p:cNvSpPr/>
            <p:nvPr/>
          </p:nvSpPr>
          <p:spPr>
            <a:xfrm>
              <a:off x="102344" y="1576299"/>
              <a:ext cx="2160300" cy="378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  <a:path w="120000" h="120000" fill="none" extrusionOk="0">
                  <a:moveTo>
                    <a:pt x="89171" y="0"/>
                  </a:moveTo>
                  <a:close/>
                  <a:lnTo>
                    <a:pt x="89171" y="120000"/>
                  </a:lnTo>
                </a:path>
                <a:path w="120000" h="120000" fill="none" extrusionOk="0">
                  <a:moveTo>
                    <a:pt x="89171" y="22501"/>
                  </a:moveTo>
                  <a:lnTo>
                    <a:pt x="126894" y="11884"/>
                  </a:lnTo>
                  <a:lnTo>
                    <a:pt x="145951" y="76788"/>
                  </a:lnTo>
                </a:path>
              </a:pathLst>
            </a:cu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0052A4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1" name="Google Shape;461;p50"/>
            <p:cNvSpPr/>
            <p:nvPr/>
          </p:nvSpPr>
          <p:spPr>
            <a:xfrm>
              <a:off x="30336" y="1525781"/>
              <a:ext cx="22323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Matrículas</a:t>
              </a:r>
              <a:endParaRPr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6º a 9º Ensino Fundamental</a:t>
              </a:r>
              <a:endParaRPr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62" name="Google Shape;462;p50"/>
            <p:cNvSpPr/>
            <p:nvPr/>
          </p:nvSpPr>
          <p:spPr>
            <a:xfrm>
              <a:off x="6943104" y="496179"/>
              <a:ext cx="184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Matrículas</a:t>
              </a:r>
              <a:endParaRPr sz="10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1º a 5º Ensino Fundamental</a:t>
              </a:r>
              <a:endParaRPr sz="10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63" name="Google Shape;463;p50"/>
            <p:cNvSpPr/>
            <p:nvPr/>
          </p:nvSpPr>
          <p:spPr>
            <a:xfrm>
              <a:off x="7030426" y="593803"/>
              <a:ext cx="1584300" cy="5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  <a:path w="120000" h="120000" fill="none" extrusionOk="0">
                  <a:moveTo>
                    <a:pt x="-10000" y="0"/>
                  </a:moveTo>
                  <a:close/>
                  <a:lnTo>
                    <a:pt x="-10000" y="120000"/>
                  </a:lnTo>
                </a:path>
                <a:path w="120000" h="120000" fill="none" extrusionOk="0">
                  <a:moveTo>
                    <a:pt x="-10000" y="22500"/>
                  </a:moveTo>
                  <a:lnTo>
                    <a:pt x="-20000" y="22500"/>
                  </a:lnTo>
                  <a:lnTo>
                    <a:pt x="-73386" y="88668"/>
                  </a:lnTo>
                </a:path>
              </a:pathLst>
            </a:cu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64" name="Google Shape;464;p50"/>
            <p:cNvSpPr/>
            <p:nvPr/>
          </p:nvSpPr>
          <p:spPr>
            <a:xfrm>
              <a:off x="1145952" y="2734454"/>
              <a:ext cx="1979700" cy="378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  <a:path w="120000" h="120000" fill="none" extrusionOk="0">
                  <a:moveTo>
                    <a:pt x="105144" y="0"/>
                  </a:moveTo>
                  <a:close/>
                  <a:lnTo>
                    <a:pt x="105144" y="120000"/>
                  </a:lnTo>
                </a:path>
                <a:path w="120000" h="120000" fill="none" extrusionOk="0">
                  <a:moveTo>
                    <a:pt x="105144" y="36448"/>
                  </a:moveTo>
                  <a:lnTo>
                    <a:pt x="136696" y="32866"/>
                  </a:lnTo>
                  <a:lnTo>
                    <a:pt x="160306" y="68920"/>
                  </a:lnTo>
                </a:path>
              </a:pathLst>
            </a:cu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0052A4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5" name="Google Shape;465;p50"/>
            <p:cNvSpPr/>
            <p:nvPr/>
          </p:nvSpPr>
          <p:spPr>
            <a:xfrm>
              <a:off x="678408" y="2659907"/>
              <a:ext cx="22323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Matrículas</a:t>
              </a:r>
              <a:endParaRPr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59595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1º a 3º Ensino Médio</a:t>
              </a:r>
              <a:endParaRPr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66" name="Google Shape;466;p50"/>
            <p:cNvSpPr/>
            <p:nvPr/>
          </p:nvSpPr>
          <p:spPr>
            <a:xfrm>
              <a:off x="4107475" y="3866200"/>
              <a:ext cx="733500" cy="507900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rgbClr val="5B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pt-BR" sz="15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65</a:t>
              </a:r>
              <a:r>
                <a:rPr lang="pt-BR" sz="15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%</a:t>
              </a:r>
              <a:endParaRPr sz="500"/>
            </a:p>
          </p:txBody>
        </p:sp>
        <p:sp>
          <p:nvSpPr>
            <p:cNvPr id="467" name="Google Shape;467;p50"/>
            <p:cNvSpPr txBox="1"/>
            <p:nvPr/>
          </p:nvSpPr>
          <p:spPr>
            <a:xfrm>
              <a:off x="6024780" y="3112128"/>
              <a:ext cx="2939700" cy="9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Fontes: Censo da Educação Básica 2020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Anuário Brasileiro da Educação Básica – TPE 2020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Elaboração: Observatório Nacional SESI SENAI IEL</a:t>
              </a:r>
              <a:endParaRPr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68" name="Google Shape;468;p50"/>
          <p:cNvSpPr txBox="1"/>
          <p:nvPr/>
        </p:nvSpPr>
        <p:spPr>
          <a:xfrm>
            <a:off x="677607" y="345350"/>
            <a:ext cx="608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FUNIL DAS MATRÍCULAS NA EDUCAÇÃO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69" name="Google Shape;469;p50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50"/>
          <p:cNvSpPr txBox="1"/>
          <p:nvPr/>
        </p:nvSpPr>
        <p:spPr>
          <a:xfrm>
            <a:off x="390525" y="373380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Apenas 65% dos alunos que iniciam o ensino fundamental concluem o ensino médio aos 19 anos de idade. A outra parte fica pelo caminho. </a:t>
            </a:r>
            <a:endParaRPr/>
          </a:p>
        </p:txBody>
      </p:sp>
      <p:pic>
        <p:nvPicPr>
          <p:cNvPr id="471" name="Google Shape;47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30075" y="6110067"/>
            <a:ext cx="1011900" cy="2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82475" y="6262467"/>
            <a:ext cx="1011900" cy="284547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50"/>
          <p:cNvSpPr/>
          <p:nvPr/>
        </p:nvSpPr>
        <p:spPr>
          <a:xfrm>
            <a:off x="8062525" y="4391675"/>
            <a:ext cx="1063500" cy="70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4" name="Google Shape;474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0976" y="4420124"/>
            <a:ext cx="12478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31478" y="48260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1"/>
          <p:cNvSpPr txBox="1"/>
          <p:nvPr/>
        </p:nvSpPr>
        <p:spPr>
          <a:xfrm>
            <a:off x="400420" y="4208100"/>
            <a:ext cx="76068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89%</a:t>
            </a: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das matrículas do Ensino Médio são de </a:t>
            </a:r>
            <a:r>
              <a:rPr lang="pt-BR" sz="12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formação geral</a:t>
            </a:r>
            <a:r>
              <a:rPr lang="pt-BR" sz="1200">
                <a:solidFill>
                  <a:srgbClr val="E36C0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 foco na preparação para o Ensino Superior, sendo que apenas </a:t>
            </a:r>
            <a:r>
              <a:rPr lang="pt-BR" sz="12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21,5%</a:t>
            </a: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dos jovens </a:t>
            </a:r>
            <a:r>
              <a:rPr lang="pt-BR" sz="12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de 18 a 24 anos</a:t>
            </a: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chegam na universidade.</a:t>
            </a:r>
            <a:endParaRPr sz="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2" name="Google Shape;482;p51"/>
          <p:cNvSpPr txBox="1"/>
          <p:nvPr/>
        </p:nvSpPr>
        <p:spPr>
          <a:xfrm>
            <a:off x="458525" y="3648325"/>
            <a:ext cx="327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Fonte: Education at a Glance/OCDE, 2020</a:t>
            </a:r>
            <a:endParaRPr sz="8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Elaboração: Observatório Nacional SESI SENAI IEL</a:t>
            </a:r>
            <a:endParaRPr sz="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3" name="Google Shape;483;p51"/>
          <p:cNvSpPr txBox="1"/>
          <p:nvPr/>
        </p:nvSpPr>
        <p:spPr>
          <a:xfrm>
            <a:off x="3338002" y="3648319"/>
            <a:ext cx="3041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Fonte: Anuário Brasileiro da Educação Básica - TPE</a:t>
            </a:r>
            <a:endParaRPr sz="13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Elaboração: Observatório Nacional SESI SENAI IEL</a:t>
            </a:r>
            <a:endParaRPr sz="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84" name="Google Shape;48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525" y="984150"/>
            <a:ext cx="6818924" cy="261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51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DESCOMPASSO DA MATRIZ EDUCACIONAL BRASILEIRA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86" name="Google Shape;486;p51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7" name="Google Shape;487;p51"/>
          <p:cNvCxnSpPr/>
          <p:nvPr/>
        </p:nvCxnSpPr>
        <p:spPr>
          <a:xfrm>
            <a:off x="400425" y="4803225"/>
            <a:ext cx="7044300" cy="102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8" name="Google Shape;488;p51"/>
          <p:cNvSpPr/>
          <p:nvPr/>
        </p:nvSpPr>
        <p:spPr>
          <a:xfrm>
            <a:off x="8062525" y="4391675"/>
            <a:ext cx="1063500" cy="70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9" name="Google Shape;489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0976" y="4420124"/>
            <a:ext cx="12478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31478" y="48260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52"/>
          <p:cNvGrpSpPr/>
          <p:nvPr/>
        </p:nvGrpSpPr>
        <p:grpSpPr>
          <a:xfrm flipH="1">
            <a:off x="5002607" y="1199142"/>
            <a:ext cx="3329620" cy="3329620"/>
            <a:chOff x="5412182" y="987267"/>
            <a:chExt cx="3329620" cy="3329620"/>
          </a:xfrm>
        </p:grpSpPr>
        <p:sp>
          <p:nvSpPr>
            <p:cNvPr id="497" name="Google Shape;497;p52"/>
            <p:cNvSpPr/>
            <p:nvPr/>
          </p:nvSpPr>
          <p:spPr>
            <a:xfrm>
              <a:off x="5412182" y="987267"/>
              <a:ext cx="3329620" cy="3329620"/>
            </a:xfrm>
            <a:prstGeom prst="teardrop">
              <a:avLst>
                <a:gd name="adj" fmla="val 100000"/>
              </a:avLst>
            </a:prstGeom>
            <a:solidFill>
              <a:srgbClr val="FF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98" name="Google Shape;498;p52"/>
            <p:cNvSpPr/>
            <p:nvPr/>
          </p:nvSpPr>
          <p:spPr>
            <a:xfrm>
              <a:off x="5654997" y="1700437"/>
              <a:ext cx="3020400" cy="9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3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dos estudantes do </a:t>
              </a:r>
              <a:b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</a:b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ensino secundário, </a:t>
              </a:r>
              <a:b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</a:b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na União Europeia, </a:t>
              </a:r>
              <a:b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</a:b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optam pela</a:t>
              </a:r>
              <a:endParaRPr sz="1100"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99" name="Google Shape;499;p52"/>
            <p:cNvSpPr/>
            <p:nvPr/>
          </p:nvSpPr>
          <p:spPr>
            <a:xfrm>
              <a:off x="6499918" y="1124453"/>
              <a:ext cx="1330500" cy="52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900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47% </a:t>
              </a:r>
              <a:endParaRPr sz="39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00" name="Google Shape;500;p52"/>
            <p:cNvSpPr/>
            <p:nvPr/>
          </p:nvSpPr>
          <p:spPr>
            <a:xfrm>
              <a:off x="5654997" y="2746115"/>
              <a:ext cx="3020400" cy="6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3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5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Educação </a:t>
              </a:r>
              <a:br>
                <a:rPr lang="pt-BR" sz="25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</a:br>
              <a:r>
                <a:rPr lang="pt-BR" sz="25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Profissional. </a:t>
              </a:r>
              <a:endParaRPr sz="1100"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01" name="Google Shape;501;p52"/>
            <p:cNvSpPr/>
            <p:nvPr/>
          </p:nvSpPr>
          <p:spPr>
            <a:xfrm>
              <a:off x="6214448" y="3503993"/>
              <a:ext cx="1901700" cy="4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3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No Brasil,</a:t>
              </a:r>
              <a:endParaRPr sz="1100"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  <a:p>
              <a:pPr marL="0" marR="0" lvl="3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 apenas 11%.</a:t>
              </a:r>
              <a:endParaRPr sz="1100"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</p:grpSp>
      <p:sp>
        <p:nvSpPr>
          <p:cNvPr id="502" name="Google Shape;502;p52"/>
          <p:cNvSpPr txBox="1"/>
          <p:nvPr/>
        </p:nvSpPr>
        <p:spPr>
          <a:xfrm>
            <a:off x="453305" y="4572517"/>
            <a:ext cx="62646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Fonte: Education at a Glance/OCDE, 2020      Elaboração: Observatório Nacional SESI SENAI IEL</a:t>
            </a:r>
            <a:endParaRPr sz="9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3" name="Google Shape;50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300" y="1086013"/>
            <a:ext cx="3691533" cy="34427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4" name="Google Shape;504;p52"/>
          <p:cNvCxnSpPr/>
          <p:nvPr/>
        </p:nvCxnSpPr>
        <p:spPr>
          <a:xfrm rot="10800000" flipH="1">
            <a:off x="400425" y="4795125"/>
            <a:ext cx="7264500" cy="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5" name="Google Shape;505;p52"/>
          <p:cNvSpPr txBox="1"/>
          <p:nvPr/>
        </p:nvSpPr>
        <p:spPr>
          <a:xfrm>
            <a:off x="677600" y="269150"/>
            <a:ext cx="63351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ALUNOS DO ENSINO SECUNDÁRIO QUE FAZEM EDUCAÇÃO PROFISSIONAL</a:t>
            </a:r>
            <a:endParaRPr sz="1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06" name="Google Shape;506;p52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2"/>
          <p:cNvSpPr/>
          <p:nvPr/>
        </p:nvSpPr>
        <p:spPr>
          <a:xfrm>
            <a:off x="8062525" y="4391675"/>
            <a:ext cx="1063500" cy="70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8" name="Google Shape;508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0976" y="4420124"/>
            <a:ext cx="12478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31478" y="48260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53"/>
          <p:cNvPicPr preferRelativeResize="0"/>
          <p:nvPr/>
        </p:nvPicPr>
        <p:blipFill rotWithShape="1">
          <a:blip r:embed="rId3">
            <a:alphaModFix/>
          </a:blip>
          <a:srcRect l="3882" t="14979" r="21312" b="5554"/>
          <a:stretch/>
        </p:blipFill>
        <p:spPr>
          <a:xfrm>
            <a:off x="209925" y="811550"/>
            <a:ext cx="6391711" cy="38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3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MÉDIO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16" name="Google Shape;516;p53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7" name="Google Shape;517;p53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18" name="Google Shape;518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0976" y="4420124"/>
            <a:ext cx="12478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31478" y="48260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oogle Shape;524;p54"/>
          <p:cNvGrpSpPr/>
          <p:nvPr/>
        </p:nvGrpSpPr>
        <p:grpSpPr>
          <a:xfrm>
            <a:off x="3306346" y="296018"/>
            <a:ext cx="851955" cy="382277"/>
            <a:chOff x="2655300" y="4248150"/>
            <a:chExt cx="1124100" cy="630300"/>
          </a:xfrm>
        </p:grpSpPr>
        <p:sp>
          <p:nvSpPr>
            <p:cNvPr id="525" name="Google Shape;525;p54"/>
            <p:cNvSpPr/>
            <p:nvPr/>
          </p:nvSpPr>
          <p:spPr>
            <a:xfrm>
              <a:off x="2655300" y="4248150"/>
              <a:ext cx="514500" cy="630300"/>
            </a:xfrm>
            <a:prstGeom prst="parallelogram">
              <a:avLst>
                <a:gd name="adj" fmla="val 62945"/>
              </a:avLst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"/>
            </a:p>
          </p:txBody>
        </p:sp>
        <p:sp>
          <p:nvSpPr>
            <p:cNvPr id="526" name="Google Shape;526;p54"/>
            <p:cNvSpPr/>
            <p:nvPr/>
          </p:nvSpPr>
          <p:spPr>
            <a:xfrm>
              <a:off x="2960100" y="4248150"/>
              <a:ext cx="514500" cy="630300"/>
            </a:xfrm>
            <a:prstGeom prst="parallelogram">
              <a:avLst>
                <a:gd name="adj" fmla="val 62945"/>
              </a:avLst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"/>
            </a:p>
          </p:txBody>
        </p:sp>
        <p:sp>
          <p:nvSpPr>
            <p:cNvPr id="527" name="Google Shape;527;p54"/>
            <p:cNvSpPr/>
            <p:nvPr/>
          </p:nvSpPr>
          <p:spPr>
            <a:xfrm>
              <a:off x="3264900" y="4248150"/>
              <a:ext cx="514500" cy="630300"/>
            </a:xfrm>
            <a:prstGeom prst="parallelogram">
              <a:avLst>
                <a:gd name="adj" fmla="val 62945"/>
              </a:avLst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"/>
            </a:p>
          </p:txBody>
        </p:sp>
      </p:grpSp>
      <p:sp>
        <p:nvSpPr>
          <p:cNvPr id="528" name="Google Shape;528;p54"/>
          <p:cNvSpPr txBox="1"/>
          <p:nvPr/>
        </p:nvSpPr>
        <p:spPr>
          <a:xfrm>
            <a:off x="292650" y="286750"/>
            <a:ext cx="5611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200" b="1" i="1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Ação de médio prazo</a:t>
            </a:r>
            <a:endParaRPr sz="2200" b="1" i="1">
              <a:solidFill>
                <a:srgbClr val="FF99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9" name="Google Shape;529;p54"/>
          <p:cNvSpPr/>
          <p:nvPr/>
        </p:nvSpPr>
        <p:spPr>
          <a:xfrm>
            <a:off x="5528575" y="1301925"/>
            <a:ext cx="3025500" cy="3765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0" name="Google Shape;53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4"/>
          <p:cNvSpPr/>
          <p:nvPr/>
        </p:nvSpPr>
        <p:spPr>
          <a:xfrm>
            <a:off x="8062525" y="4492550"/>
            <a:ext cx="1063500" cy="60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2" name="Google Shape;53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7176" y="4496324"/>
            <a:ext cx="12478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7678" y="4902250"/>
            <a:ext cx="817325" cy="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55"/>
          <p:cNvPicPr preferRelativeResize="0"/>
          <p:nvPr/>
        </p:nvPicPr>
        <p:blipFill rotWithShape="1">
          <a:blip r:embed="rId3">
            <a:alphaModFix/>
          </a:blip>
          <a:srcRect l="30105" r="19567"/>
          <a:stretch/>
        </p:blipFill>
        <p:spPr>
          <a:xfrm>
            <a:off x="400425" y="1098388"/>
            <a:ext cx="3339926" cy="325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5"/>
          <p:cNvSpPr txBox="1"/>
          <p:nvPr/>
        </p:nvSpPr>
        <p:spPr>
          <a:xfrm>
            <a:off x="4079700" y="1066375"/>
            <a:ext cx="5064300" cy="344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3C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ENSINO MÉDIO EM JOINVILLE:</a:t>
            </a:r>
            <a:endParaRPr sz="1800" dirty="0">
              <a:solidFill>
                <a:srgbClr val="FF3C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Matrículas no EM: Regular (Propedêutico)  	=&gt;     19.181 </a:t>
            </a:r>
            <a:endParaRPr sz="1200"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 Normal/Magistério 			=&gt;       348 </a:t>
            </a:r>
            <a:endParaRPr sz="1200"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Ensino Médio Integrado*   		=&gt;      1.013</a:t>
            </a:r>
            <a:endParaRPr sz="1200"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TOTAL</a:t>
            </a:r>
            <a:r>
              <a:rPr lang="pt-BR" sz="12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	</a:t>
            </a:r>
            <a:r>
              <a:rPr lang="pt-BR" sz="1200" b="1" dirty="0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=&gt; 20.542</a:t>
            </a:r>
            <a:endParaRPr sz="1200" b="1" dirty="0">
              <a:solidFill>
                <a:srgbClr val="FF3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Fonte: INEP -  Censo Escolar da Educação Básica 2020</a:t>
            </a:r>
            <a:endParaRPr sz="1100" dirty="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>
                <a:solidFill>
                  <a:srgbClr val="20386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Exemplo:</a:t>
            </a:r>
            <a:endParaRPr sz="13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0386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SESI/SENAI: 2020 =&gt; 610 (60%)</a:t>
            </a:r>
            <a:endParaRPr sz="16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0386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SESI/SENAI: 2021 =&gt; 749 (70%)</a:t>
            </a:r>
            <a:endParaRPr sz="16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0386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Porém é ainda muito pouco ...</a:t>
            </a:r>
            <a:endParaRPr sz="1600" dirty="0">
              <a:solidFill>
                <a:srgbClr val="20386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434343"/>
              </a:solidFill>
            </a:endParaRPr>
          </a:p>
        </p:txBody>
      </p:sp>
      <p:sp>
        <p:nvSpPr>
          <p:cNvPr id="540" name="Google Shape;540;p55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MÉDIO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41" name="Google Shape;541;p55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5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3" name="Google Shape;543;p55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6"/>
          <p:cNvSpPr txBox="1"/>
          <p:nvPr/>
        </p:nvSpPr>
        <p:spPr>
          <a:xfrm>
            <a:off x="284225" y="905950"/>
            <a:ext cx="87009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1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A Potencialização do Ensino Técnico necessita de ações integradas e multisetoriais ...</a:t>
            </a:r>
            <a:endParaRPr sz="1900" b="1" i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Font typeface="Montserrat Black"/>
              <a:buChar char="●"/>
            </a:pPr>
            <a:r>
              <a:rPr lang="pt-BR" sz="23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Governo do Estado;</a:t>
            </a: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Font typeface="Montserrat Black"/>
              <a:buChar char="●"/>
            </a:pPr>
            <a:r>
              <a:rPr lang="pt-BR" sz="23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Entidades de Ensino Médio;</a:t>
            </a: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Font typeface="Montserrat Black"/>
              <a:buChar char="●"/>
            </a:pPr>
            <a:r>
              <a:rPr lang="pt-BR" sz="23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Entidades de Ensino Profissionalizante (EP);</a:t>
            </a: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Font typeface="Montserrat Black"/>
              <a:buChar char="●"/>
            </a:pPr>
            <a:r>
              <a:rPr lang="pt-BR" sz="23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Iniciativa Privada </a:t>
            </a: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1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Atuando separadamente seremos apenas mais uma cidade, porém se unirmos esforços e atuarmos em conjunto podemos transformar em pouco tempo esta realidade. </a:t>
            </a:r>
            <a:endParaRPr sz="1900" b="1" i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56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MÉDIO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50" name="Google Shape;550;p56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6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2" name="Google Shape;552;p56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57"/>
          <p:cNvPicPr preferRelativeResize="0"/>
          <p:nvPr/>
        </p:nvPicPr>
        <p:blipFill rotWithShape="1">
          <a:blip r:embed="rId3">
            <a:alphaModFix/>
          </a:blip>
          <a:srcRect t="5335" b="8738"/>
          <a:stretch/>
        </p:blipFill>
        <p:spPr>
          <a:xfrm>
            <a:off x="400425" y="868525"/>
            <a:ext cx="6290944" cy="360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7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LONGO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59" name="Google Shape;559;p57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57"/>
          <p:cNvPicPr preferRelativeResize="0"/>
          <p:nvPr/>
        </p:nvPicPr>
        <p:blipFill rotWithShape="1">
          <a:blip r:embed="rId5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1" name="Google Shape;561;p57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2" name="Google Shape;562;p57"/>
          <p:cNvSpPr/>
          <p:nvPr/>
        </p:nvSpPr>
        <p:spPr>
          <a:xfrm>
            <a:off x="5190275" y="1828625"/>
            <a:ext cx="3505200" cy="1662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algn="bl" rotWithShape="0">
              <a:srgbClr val="9E9E9E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57"/>
          <p:cNvSpPr txBox="1"/>
          <p:nvPr/>
        </p:nvSpPr>
        <p:spPr>
          <a:xfrm>
            <a:off x="5229425" y="1985375"/>
            <a:ext cx="3426900" cy="13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1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Programas e Políticas Públicas para Promoção do </a:t>
            </a:r>
            <a:r>
              <a:rPr lang="pt-BR" sz="1700" i="1">
                <a:solidFill>
                  <a:srgbClr val="FF3C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Envelhecimento</a:t>
            </a:r>
            <a:r>
              <a:rPr lang="pt-BR" sz="1700" i="1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pt-BR" sz="1700" i="1">
                <a:solidFill>
                  <a:srgbClr val="FF3C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Saudável</a:t>
            </a:r>
            <a:r>
              <a:rPr lang="pt-BR" sz="1700" i="1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e </a:t>
            </a:r>
            <a:r>
              <a:rPr lang="pt-BR" sz="1700" i="1">
                <a:solidFill>
                  <a:srgbClr val="FF3C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Produtivo</a:t>
            </a:r>
            <a:endParaRPr sz="1700" i="1">
              <a:solidFill>
                <a:srgbClr val="FF3C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49790"/>
            <a:ext cx="9020850" cy="409371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58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LONGO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70" name="Google Shape;570;p58"/>
          <p:cNvPicPr preferRelativeResize="0"/>
          <p:nvPr/>
        </p:nvPicPr>
        <p:blipFill rotWithShape="1">
          <a:blip r:embed="rId4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8"/>
          <p:cNvSpPr/>
          <p:nvPr/>
        </p:nvSpPr>
        <p:spPr>
          <a:xfrm>
            <a:off x="130975" y="2424700"/>
            <a:ext cx="8790900" cy="1361949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9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AÇÃO DE LONGO PRAZO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77" name="Google Shape;577;p59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9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9" name="Google Shape;579;p59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0" name="Google Shape;580;p59"/>
          <p:cNvSpPr txBox="1"/>
          <p:nvPr/>
        </p:nvSpPr>
        <p:spPr>
          <a:xfrm>
            <a:off x="1353875" y="2385950"/>
            <a:ext cx="69225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b="1" i="1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Como manter a motivação e performance nesta nova fase da vida de trabalho (60 - 70) ?</a:t>
            </a:r>
            <a:endParaRPr sz="1800" b="1" i="1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1" name="Google Shape;581;p59"/>
          <p:cNvSpPr txBox="1"/>
          <p:nvPr/>
        </p:nvSpPr>
        <p:spPr>
          <a:xfrm>
            <a:off x="1353875" y="3485050"/>
            <a:ext cx="6243600" cy="593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b="1" i="1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Quais papéis da Iniciativa Privada, Governo e Entidades de Ensino neste desafio ?</a:t>
            </a:r>
            <a:endParaRPr sz="1800" b="1" i="1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59"/>
          <p:cNvSpPr txBox="1"/>
          <p:nvPr/>
        </p:nvSpPr>
        <p:spPr>
          <a:xfrm>
            <a:off x="1353875" y="1192238"/>
            <a:ext cx="718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b="1" i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Como suportar e promover o envelhecimento saudável dos trabalhadores de Joinville?   </a:t>
            </a:r>
            <a:endParaRPr sz="18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3" name="Google Shape;583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1326625"/>
            <a:ext cx="466200" cy="4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2405837"/>
            <a:ext cx="466200" cy="4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3485050"/>
            <a:ext cx="466200" cy="4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0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OBJETIVO ESTRATÉGICO: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91" name="Google Shape;591;p60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60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3" name="Google Shape;593;p60"/>
          <p:cNvCxnSpPr/>
          <p:nvPr/>
        </p:nvCxnSpPr>
        <p:spPr>
          <a:xfrm>
            <a:off x="400425" y="45651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4" name="Google Shape;594;p60"/>
          <p:cNvSpPr txBox="1"/>
          <p:nvPr/>
        </p:nvSpPr>
        <p:spPr>
          <a:xfrm>
            <a:off x="1353875" y="2309750"/>
            <a:ext cx="69225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b="1" i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Para tal … são necessárias ações integradas, multi-setoriais e sistêmicas para enfrentar o problema no curto, médio e longo prazo. </a:t>
            </a:r>
            <a:endParaRPr sz="1800" b="1" i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60"/>
          <p:cNvSpPr txBox="1"/>
          <p:nvPr/>
        </p:nvSpPr>
        <p:spPr>
          <a:xfrm>
            <a:off x="1353875" y="3408850"/>
            <a:ext cx="62436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Convocamos a todos os atores da nossa sociedade. Joinville precisa de VOCÊ !</a:t>
            </a:r>
            <a:endParaRPr sz="1800" b="1" i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pt-BR" sz="2000" b="1" i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Faça parte !!! </a:t>
            </a:r>
            <a:endParaRPr sz="2000" b="1" i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60"/>
          <p:cNvSpPr txBox="1"/>
          <p:nvPr/>
        </p:nvSpPr>
        <p:spPr>
          <a:xfrm>
            <a:off x="1353875" y="1116038"/>
            <a:ext cx="7181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1800" b="1" i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Manter como diferencial competitivo da cidade de Joinville uma força de trabalho de alta qualificação e performance.   </a:t>
            </a:r>
            <a:endParaRPr sz="18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7" name="Google Shape;597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1250425"/>
            <a:ext cx="466200" cy="4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2329637"/>
            <a:ext cx="466200" cy="4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00" y="3408850"/>
            <a:ext cx="466200" cy="4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1"/>
          <p:cNvSpPr txBox="1">
            <a:spLocks noGrp="1"/>
          </p:cNvSpPr>
          <p:nvPr>
            <p:ph type="body" idx="1"/>
          </p:nvPr>
        </p:nvSpPr>
        <p:spPr>
          <a:xfrm>
            <a:off x="628650" y="1121575"/>
            <a:ext cx="4598700" cy="3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Apresentação e Análise:</a:t>
            </a:r>
            <a:b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Emerson Zappone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Coordenação e Logística:</a:t>
            </a:r>
            <a:b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Marlete Tamasia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Tabulação:</a:t>
            </a:r>
            <a:b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Daniel Oliveira Júnior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  <a:t>Coleta de Dados:</a:t>
            </a:r>
            <a:br>
              <a:rPr lang="pt-BR" sz="1900" b="1">
                <a:solidFill>
                  <a:srgbClr val="FF3C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Giovana Potrich</a:t>
            </a:r>
            <a:b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Sinara Ghizzo</a:t>
            </a:r>
            <a:b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1500">
                <a:latin typeface="Montserrat Medium"/>
                <a:ea typeface="Montserrat Medium"/>
                <a:cs typeface="Montserrat Medium"/>
                <a:sym typeface="Montserrat Medium"/>
              </a:rPr>
              <a:t>Sara Valenzuela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5" name="Google Shape;605;p61"/>
          <p:cNvSpPr txBox="1"/>
          <p:nvPr/>
        </p:nvSpPr>
        <p:spPr>
          <a:xfrm>
            <a:off x="677600" y="345350"/>
            <a:ext cx="82443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21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EQUIPE DE TRABALHO</a:t>
            </a:r>
            <a:endParaRPr sz="21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06" name="Google Shape;606;p61"/>
          <p:cNvPicPr preferRelativeResize="0"/>
          <p:nvPr/>
        </p:nvPicPr>
        <p:blipFill rotWithShape="1">
          <a:blip r:embed="rId3">
            <a:alphaModFix/>
          </a:blip>
          <a:srcRect l="15146"/>
          <a:stretch/>
        </p:blipFill>
        <p:spPr>
          <a:xfrm>
            <a:off x="0" y="288200"/>
            <a:ext cx="677599" cy="4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61"/>
          <p:cNvPicPr preferRelativeResize="0"/>
          <p:nvPr/>
        </p:nvPicPr>
        <p:blipFill rotWithShape="1">
          <a:blip r:embed="rId4">
            <a:alphaModFix/>
          </a:blip>
          <a:srcRect t="23639" b="20606"/>
          <a:stretch/>
        </p:blipFill>
        <p:spPr>
          <a:xfrm>
            <a:off x="7484750" y="4143275"/>
            <a:ext cx="1564751" cy="872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8" name="Google Shape;608;p61"/>
          <p:cNvCxnSpPr/>
          <p:nvPr/>
        </p:nvCxnSpPr>
        <p:spPr>
          <a:xfrm>
            <a:off x="400425" y="4641300"/>
            <a:ext cx="69813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56893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62"/>
          <p:cNvSpPr txBox="1"/>
          <p:nvPr/>
        </p:nvSpPr>
        <p:spPr>
          <a:xfrm>
            <a:off x="774900" y="2212350"/>
            <a:ext cx="41340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pt-BR" sz="4800" i="1">
                <a:solidFill>
                  <a:srgbClr val="20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OBRIGADO!</a:t>
            </a:r>
            <a:endParaRPr sz="4800" i="1">
              <a:solidFill>
                <a:srgbClr val="20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15" name="Google Shape;61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925" y="1627550"/>
            <a:ext cx="3021450" cy="18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1584</Words>
  <Application>Microsoft Office PowerPoint</Application>
  <PresentationFormat>Apresentação na tela (16:9)</PresentationFormat>
  <Paragraphs>248</Paragraphs>
  <Slides>47</Slides>
  <Notes>47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8" baseType="lpstr">
      <vt:lpstr>Montserrat Black</vt:lpstr>
      <vt:lpstr>Century Gothic</vt:lpstr>
      <vt:lpstr>Montserrat Medium</vt:lpstr>
      <vt:lpstr>Calibri</vt:lpstr>
      <vt:lpstr>Arial</vt:lpstr>
      <vt:lpstr>Montserrat</vt:lpstr>
      <vt:lpstr>Tahoma</vt:lpstr>
      <vt:lpstr>Montserrat SemiBold</vt:lpstr>
      <vt:lpstr>Montserrat ExtraBold</vt:lpstr>
      <vt:lpstr>Open Sans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Emerson Lange Zappone</dc:creator>
  <cp:lastModifiedBy>ACIJ Joinville</cp:lastModifiedBy>
  <cp:revision>2</cp:revision>
  <dcterms:modified xsi:type="dcterms:W3CDTF">2021-08-23T20:31:59Z</dcterms:modified>
</cp:coreProperties>
</file>