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sldIdLst>
    <p:sldId id="287" r:id="rId2"/>
    <p:sldId id="262" r:id="rId3"/>
    <p:sldId id="309" r:id="rId4"/>
    <p:sldId id="300" r:id="rId5"/>
    <p:sldId id="301" r:id="rId6"/>
    <p:sldId id="289" r:id="rId7"/>
    <p:sldId id="299" r:id="rId8"/>
    <p:sldId id="267" r:id="rId9"/>
    <p:sldId id="306" r:id="rId10"/>
    <p:sldId id="307" r:id="rId11"/>
    <p:sldId id="295" r:id="rId12"/>
    <p:sldId id="281" r:id="rId13"/>
    <p:sldId id="296" r:id="rId14"/>
    <p:sldId id="286" r:id="rId15"/>
    <p:sldId id="277" r:id="rId16"/>
    <p:sldId id="308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8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6" autoAdjust="0"/>
    <p:restoredTop sz="94660"/>
  </p:normalViewPr>
  <p:slideViewPr>
    <p:cSldViewPr snapToGrid="0">
      <p:cViewPr>
        <p:scale>
          <a:sx n="70" d="100"/>
          <a:sy n="70" d="100"/>
        </p:scale>
        <p:origin x="5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B92EDC-AB32-4BF1-A80C-2C78D8B631CF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D035B56A-7F16-405A-90D9-49E4CF46FA32}">
      <dgm:prSet/>
      <dgm:spPr/>
      <dgm:t>
        <a:bodyPr/>
        <a:lstStyle/>
        <a:p>
          <a:r>
            <a:rPr lang="pt-BR" dirty="0"/>
            <a:t>Assédio </a:t>
          </a:r>
          <a:endParaRPr lang="en-US" dirty="0"/>
        </a:p>
      </dgm:t>
    </dgm:pt>
    <dgm:pt modelId="{ACD95137-3F3F-45D5-8304-7411F06BD00A}" type="parTrans" cxnId="{6D7C22DC-A817-4DED-A2CC-104F1090759A}">
      <dgm:prSet/>
      <dgm:spPr/>
      <dgm:t>
        <a:bodyPr/>
        <a:lstStyle/>
        <a:p>
          <a:endParaRPr lang="en-US"/>
        </a:p>
      </dgm:t>
    </dgm:pt>
    <dgm:pt modelId="{FA376F81-031D-4609-84B6-99E9012E318E}" type="sibTrans" cxnId="{6D7C22DC-A817-4DED-A2CC-104F1090759A}">
      <dgm:prSet/>
      <dgm:spPr/>
      <dgm:t>
        <a:bodyPr/>
        <a:lstStyle/>
        <a:p>
          <a:endParaRPr lang="en-US"/>
        </a:p>
      </dgm:t>
    </dgm:pt>
    <dgm:pt modelId="{08377642-F7C4-47E5-82B2-5C8AA1FA43F7}">
      <dgm:prSet/>
      <dgm:spPr/>
      <dgm:t>
        <a:bodyPr/>
        <a:lstStyle/>
        <a:p>
          <a:r>
            <a:rPr lang="pt-BR" dirty="0"/>
            <a:t>Saúde mental </a:t>
          </a:r>
          <a:endParaRPr lang="en-US" dirty="0"/>
        </a:p>
      </dgm:t>
    </dgm:pt>
    <dgm:pt modelId="{44E1894A-77AC-4CDD-B4B4-3C46593C9D9F}" type="parTrans" cxnId="{AF36F79C-9B64-4FC7-A95A-5EE72B1ABDE1}">
      <dgm:prSet/>
      <dgm:spPr/>
      <dgm:t>
        <a:bodyPr/>
        <a:lstStyle/>
        <a:p>
          <a:endParaRPr lang="en-US"/>
        </a:p>
      </dgm:t>
    </dgm:pt>
    <dgm:pt modelId="{B2ADC2E8-86B8-4F31-9032-A314A155C32D}" type="sibTrans" cxnId="{AF36F79C-9B64-4FC7-A95A-5EE72B1ABDE1}">
      <dgm:prSet/>
      <dgm:spPr/>
      <dgm:t>
        <a:bodyPr/>
        <a:lstStyle/>
        <a:p>
          <a:endParaRPr lang="en-US"/>
        </a:p>
      </dgm:t>
    </dgm:pt>
    <dgm:pt modelId="{214CBFBF-9B5D-401F-95AA-1F11D6FAEE69}">
      <dgm:prSet/>
      <dgm:spPr/>
      <dgm:t>
        <a:bodyPr/>
        <a:lstStyle/>
        <a:p>
          <a:r>
            <a:rPr lang="pt-BR"/>
            <a:t>Sofrimento psíquico</a:t>
          </a:r>
          <a:endParaRPr lang="en-US"/>
        </a:p>
      </dgm:t>
    </dgm:pt>
    <dgm:pt modelId="{5BFABBBB-71FA-447A-B62F-B128D2D66FF9}" type="parTrans" cxnId="{55FBB8D1-A309-4D65-AAE6-F53CD1C98F57}">
      <dgm:prSet/>
      <dgm:spPr/>
      <dgm:t>
        <a:bodyPr/>
        <a:lstStyle/>
        <a:p>
          <a:endParaRPr lang="en-US"/>
        </a:p>
      </dgm:t>
    </dgm:pt>
    <dgm:pt modelId="{78C93840-9B17-4F38-96DA-18412DC090DB}" type="sibTrans" cxnId="{55FBB8D1-A309-4D65-AAE6-F53CD1C98F57}">
      <dgm:prSet/>
      <dgm:spPr/>
      <dgm:t>
        <a:bodyPr/>
        <a:lstStyle/>
        <a:p>
          <a:endParaRPr lang="en-US"/>
        </a:p>
      </dgm:t>
    </dgm:pt>
    <dgm:pt modelId="{37D60AFA-6A49-42FF-B886-8CC615576DD4}">
      <dgm:prSet/>
      <dgm:spPr/>
      <dgm:t>
        <a:bodyPr/>
        <a:lstStyle/>
        <a:p>
          <a:r>
            <a:rPr lang="pt-BR" dirty="0"/>
            <a:t>Psicologia</a:t>
          </a:r>
          <a:endParaRPr lang="en-US" dirty="0"/>
        </a:p>
      </dgm:t>
    </dgm:pt>
    <dgm:pt modelId="{36F70CF4-C391-43A2-9B08-85AEFD8FEC35}" type="parTrans" cxnId="{215A1493-35D8-4906-87DA-E6D338DC0C11}">
      <dgm:prSet/>
      <dgm:spPr/>
      <dgm:t>
        <a:bodyPr/>
        <a:lstStyle/>
        <a:p>
          <a:endParaRPr lang="en-US"/>
        </a:p>
      </dgm:t>
    </dgm:pt>
    <dgm:pt modelId="{F3A160A7-1941-4B8F-A730-24BF06C1E6CC}" type="sibTrans" cxnId="{215A1493-35D8-4906-87DA-E6D338DC0C11}">
      <dgm:prSet/>
      <dgm:spPr/>
      <dgm:t>
        <a:bodyPr/>
        <a:lstStyle/>
        <a:p>
          <a:endParaRPr lang="en-US"/>
        </a:p>
      </dgm:t>
    </dgm:pt>
    <dgm:pt modelId="{63B0AD6A-71C6-4770-A8B8-87893E6E86CE}" type="pres">
      <dgm:prSet presAssocID="{CDB92EDC-AB32-4BF1-A80C-2C78D8B631CF}" presName="vert0" presStyleCnt="0">
        <dgm:presLayoutVars>
          <dgm:dir/>
          <dgm:animOne val="branch"/>
          <dgm:animLvl val="lvl"/>
        </dgm:presLayoutVars>
      </dgm:prSet>
      <dgm:spPr/>
    </dgm:pt>
    <dgm:pt modelId="{FDE819D5-079A-45AA-A674-014F2D7BCC4E}" type="pres">
      <dgm:prSet presAssocID="{D035B56A-7F16-405A-90D9-49E4CF46FA32}" presName="thickLine" presStyleLbl="alignNode1" presStyleIdx="0" presStyleCnt="4"/>
      <dgm:spPr/>
    </dgm:pt>
    <dgm:pt modelId="{1DD0292D-7186-4A0A-BC1C-954DB8D94D1E}" type="pres">
      <dgm:prSet presAssocID="{D035B56A-7F16-405A-90D9-49E4CF46FA32}" presName="horz1" presStyleCnt="0"/>
      <dgm:spPr/>
    </dgm:pt>
    <dgm:pt modelId="{09942DA5-AAF6-48E3-8CE2-F816D1D18D77}" type="pres">
      <dgm:prSet presAssocID="{D035B56A-7F16-405A-90D9-49E4CF46FA32}" presName="tx1" presStyleLbl="revTx" presStyleIdx="0" presStyleCnt="4"/>
      <dgm:spPr/>
    </dgm:pt>
    <dgm:pt modelId="{146A71A9-B696-40E5-8C10-1ADCB25BC8DA}" type="pres">
      <dgm:prSet presAssocID="{D035B56A-7F16-405A-90D9-49E4CF46FA32}" presName="vert1" presStyleCnt="0"/>
      <dgm:spPr/>
    </dgm:pt>
    <dgm:pt modelId="{58247BDA-C8EA-4A3F-9127-77C9F65EB5CB}" type="pres">
      <dgm:prSet presAssocID="{08377642-F7C4-47E5-82B2-5C8AA1FA43F7}" presName="thickLine" presStyleLbl="alignNode1" presStyleIdx="1" presStyleCnt="4"/>
      <dgm:spPr/>
    </dgm:pt>
    <dgm:pt modelId="{8B8DF3F6-1633-4BB9-B02E-976720E4D56C}" type="pres">
      <dgm:prSet presAssocID="{08377642-F7C4-47E5-82B2-5C8AA1FA43F7}" presName="horz1" presStyleCnt="0"/>
      <dgm:spPr/>
    </dgm:pt>
    <dgm:pt modelId="{21A438D2-77D4-4CA0-B20A-CE98581236F1}" type="pres">
      <dgm:prSet presAssocID="{08377642-F7C4-47E5-82B2-5C8AA1FA43F7}" presName="tx1" presStyleLbl="revTx" presStyleIdx="1" presStyleCnt="4"/>
      <dgm:spPr/>
    </dgm:pt>
    <dgm:pt modelId="{CDD96818-9255-4C53-A198-ACB928CDF173}" type="pres">
      <dgm:prSet presAssocID="{08377642-F7C4-47E5-82B2-5C8AA1FA43F7}" presName="vert1" presStyleCnt="0"/>
      <dgm:spPr/>
    </dgm:pt>
    <dgm:pt modelId="{79CA0899-66B1-4D60-972F-1A2D4939CF1F}" type="pres">
      <dgm:prSet presAssocID="{214CBFBF-9B5D-401F-95AA-1F11D6FAEE69}" presName="thickLine" presStyleLbl="alignNode1" presStyleIdx="2" presStyleCnt="4"/>
      <dgm:spPr/>
    </dgm:pt>
    <dgm:pt modelId="{A9D5FE10-520A-4A27-8FC3-C7B6CDB09A7C}" type="pres">
      <dgm:prSet presAssocID="{214CBFBF-9B5D-401F-95AA-1F11D6FAEE69}" presName="horz1" presStyleCnt="0"/>
      <dgm:spPr/>
    </dgm:pt>
    <dgm:pt modelId="{0D3523E8-23EC-4031-9BEA-E6D6949D3C73}" type="pres">
      <dgm:prSet presAssocID="{214CBFBF-9B5D-401F-95AA-1F11D6FAEE69}" presName="tx1" presStyleLbl="revTx" presStyleIdx="2" presStyleCnt="4"/>
      <dgm:spPr/>
    </dgm:pt>
    <dgm:pt modelId="{B0335C98-0C7A-47B0-8EB4-7BCB1B2CF3A7}" type="pres">
      <dgm:prSet presAssocID="{214CBFBF-9B5D-401F-95AA-1F11D6FAEE69}" presName="vert1" presStyleCnt="0"/>
      <dgm:spPr/>
    </dgm:pt>
    <dgm:pt modelId="{056A2F4D-2B67-4423-BFAB-1BBB486D7BE1}" type="pres">
      <dgm:prSet presAssocID="{37D60AFA-6A49-42FF-B886-8CC615576DD4}" presName="thickLine" presStyleLbl="alignNode1" presStyleIdx="3" presStyleCnt="4"/>
      <dgm:spPr/>
    </dgm:pt>
    <dgm:pt modelId="{F21337CB-38B4-42E3-A3DF-63DA308060E4}" type="pres">
      <dgm:prSet presAssocID="{37D60AFA-6A49-42FF-B886-8CC615576DD4}" presName="horz1" presStyleCnt="0"/>
      <dgm:spPr/>
    </dgm:pt>
    <dgm:pt modelId="{A679F5C8-B334-431A-B43A-2EAF749B18AF}" type="pres">
      <dgm:prSet presAssocID="{37D60AFA-6A49-42FF-B886-8CC615576DD4}" presName="tx1" presStyleLbl="revTx" presStyleIdx="3" presStyleCnt="4"/>
      <dgm:spPr/>
    </dgm:pt>
    <dgm:pt modelId="{41BE9BC4-FBFB-470A-82A6-C2F1C629A47A}" type="pres">
      <dgm:prSet presAssocID="{37D60AFA-6A49-42FF-B886-8CC615576DD4}" presName="vert1" presStyleCnt="0"/>
      <dgm:spPr/>
    </dgm:pt>
  </dgm:ptLst>
  <dgm:cxnLst>
    <dgm:cxn modelId="{0DE7E626-1051-403E-8F97-0C63689082D7}" type="presOf" srcId="{214CBFBF-9B5D-401F-95AA-1F11D6FAEE69}" destId="{0D3523E8-23EC-4031-9BEA-E6D6949D3C73}" srcOrd="0" destOrd="0" presId="urn:microsoft.com/office/officeart/2008/layout/LinedList"/>
    <dgm:cxn modelId="{D5ED352B-B265-42DF-A10A-DC6457542CC7}" type="presOf" srcId="{08377642-F7C4-47E5-82B2-5C8AA1FA43F7}" destId="{21A438D2-77D4-4CA0-B20A-CE98581236F1}" srcOrd="0" destOrd="0" presId="urn:microsoft.com/office/officeart/2008/layout/LinedList"/>
    <dgm:cxn modelId="{0AE1C55E-8FE4-4CFF-8AB1-2B19401FD57D}" type="presOf" srcId="{D035B56A-7F16-405A-90D9-49E4CF46FA32}" destId="{09942DA5-AAF6-48E3-8CE2-F816D1D18D77}" srcOrd="0" destOrd="0" presId="urn:microsoft.com/office/officeart/2008/layout/LinedList"/>
    <dgm:cxn modelId="{215A1493-35D8-4906-87DA-E6D338DC0C11}" srcId="{CDB92EDC-AB32-4BF1-A80C-2C78D8B631CF}" destId="{37D60AFA-6A49-42FF-B886-8CC615576DD4}" srcOrd="3" destOrd="0" parTransId="{36F70CF4-C391-43A2-9B08-85AEFD8FEC35}" sibTransId="{F3A160A7-1941-4B8F-A730-24BF06C1E6CC}"/>
    <dgm:cxn modelId="{33DE3099-C88C-46B1-89F0-8CF1BE54215C}" type="presOf" srcId="{37D60AFA-6A49-42FF-B886-8CC615576DD4}" destId="{A679F5C8-B334-431A-B43A-2EAF749B18AF}" srcOrd="0" destOrd="0" presId="urn:microsoft.com/office/officeart/2008/layout/LinedList"/>
    <dgm:cxn modelId="{AF36F79C-9B64-4FC7-A95A-5EE72B1ABDE1}" srcId="{CDB92EDC-AB32-4BF1-A80C-2C78D8B631CF}" destId="{08377642-F7C4-47E5-82B2-5C8AA1FA43F7}" srcOrd="1" destOrd="0" parTransId="{44E1894A-77AC-4CDD-B4B4-3C46593C9D9F}" sibTransId="{B2ADC2E8-86B8-4F31-9032-A314A155C32D}"/>
    <dgm:cxn modelId="{53791EC1-9866-4E46-8331-C81AB43BA5FE}" type="presOf" srcId="{CDB92EDC-AB32-4BF1-A80C-2C78D8B631CF}" destId="{63B0AD6A-71C6-4770-A8B8-87893E6E86CE}" srcOrd="0" destOrd="0" presId="urn:microsoft.com/office/officeart/2008/layout/LinedList"/>
    <dgm:cxn modelId="{55FBB8D1-A309-4D65-AAE6-F53CD1C98F57}" srcId="{CDB92EDC-AB32-4BF1-A80C-2C78D8B631CF}" destId="{214CBFBF-9B5D-401F-95AA-1F11D6FAEE69}" srcOrd="2" destOrd="0" parTransId="{5BFABBBB-71FA-447A-B62F-B128D2D66FF9}" sibTransId="{78C93840-9B17-4F38-96DA-18412DC090DB}"/>
    <dgm:cxn modelId="{6D7C22DC-A817-4DED-A2CC-104F1090759A}" srcId="{CDB92EDC-AB32-4BF1-A80C-2C78D8B631CF}" destId="{D035B56A-7F16-405A-90D9-49E4CF46FA32}" srcOrd="0" destOrd="0" parTransId="{ACD95137-3F3F-45D5-8304-7411F06BD00A}" sibTransId="{FA376F81-031D-4609-84B6-99E9012E318E}"/>
    <dgm:cxn modelId="{F5B00E5A-8822-415E-9F9E-ED7CDA7CD122}" type="presParOf" srcId="{63B0AD6A-71C6-4770-A8B8-87893E6E86CE}" destId="{FDE819D5-079A-45AA-A674-014F2D7BCC4E}" srcOrd="0" destOrd="0" presId="urn:microsoft.com/office/officeart/2008/layout/LinedList"/>
    <dgm:cxn modelId="{A841948E-CF51-4381-AE83-05CBDE218E53}" type="presParOf" srcId="{63B0AD6A-71C6-4770-A8B8-87893E6E86CE}" destId="{1DD0292D-7186-4A0A-BC1C-954DB8D94D1E}" srcOrd="1" destOrd="0" presId="urn:microsoft.com/office/officeart/2008/layout/LinedList"/>
    <dgm:cxn modelId="{C384BF70-DE79-4CD2-A87B-ADA8822C23AE}" type="presParOf" srcId="{1DD0292D-7186-4A0A-BC1C-954DB8D94D1E}" destId="{09942DA5-AAF6-48E3-8CE2-F816D1D18D77}" srcOrd="0" destOrd="0" presId="urn:microsoft.com/office/officeart/2008/layout/LinedList"/>
    <dgm:cxn modelId="{178A5D38-13AA-4F49-8D5E-1733DE3D57A3}" type="presParOf" srcId="{1DD0292D-7186-4A0A-BC1C-954DB8D94D1E}" destId="{146A71A9-B696-40E5-8C10-1ADCB25BC8DA}" srcOrd="1" destOrd="0" presId="urn:microsoft.com/office/officeart/2008/layout/LinedList"/>
    <dgm:cxn modelId="{682F6D70-8414-4BB1-9C70-C57C68A8A81B}" type="presParOf" srcId="{63B0AD6A-71C6-4770-A8B8-87893E6E86CE}" destId="{58247BDA-C8EA-4A3F-9127-77C9F65EB5CB}" srcOrd="2" destOrd="0" presId="urn:microsoft.com/office/officeart/2008/layout/LinedList"/>
    <dgm:cxn modelId="{882E2CE4-5E33-4BF6-9AA5-1B3806177850}" type="presParOf" srcId="{63B0AD6A-71C6-4770-A8B8-87893E6E86CE}" destId="{8B8DF3F6-1633-4BB9-B02E-976720E4D56C}" srcOrd="3" destOrd="0" presId="urn:microsoft.com/office/officeart/2008/layout/LinedList"/>
    <dgm:cxn modelId="{46E0D1AC-5BC4-4D20-867F-2538D2C18300}" type="presParOf" srcId="{8B8DF3F6-1633-4BB9-B02E-976720E4D56C}" destId="{21A438D2-77D4-4CA0-B20A-CE98581236F1}" srcOrd="0" destOrd="0" presId="urn:microsoft.com/office/officeart/2008/layout/LinedList"/>
    <dgm:cxn modelId="{9A302A92-3E55-45F0-8619-359A105FF519}" type="presParOf" srcId="{8B8DF3F6-1633-4BB9-B02E-976720E4D56C}" destId="{CDD96818-9255-4C53-A198-ACB928CDF173}" srcOrd="1" destOrd="0" presId="urn:microsoft.com/office/officeart/2008/layout/LinedList"/>
    <dgm:cxn modelId="{052B3165-59D1-47E6-B0BA-BC549B4AADA6}" type="presParOf" srcId="{63B0AD6A-71C6-4770-A8B8-87893E6E86CE}" destId="{79CA0899-66B1-4D60-972F-1A2D4939CF1F}" srcOrd="4" destOrd="0" presId="urn:microsoft.com/office/officeart/2008/layout/LinedList"/>
    <dgm:cxn modelId="{46198C3D-8F3D-45A9-86B6-E57A581B4425}" type="presParOf" srcId="{63B0AD6A-71C6-4770-A8B8-87893E6E86CE}" destId="{A9D5FE10-520A-4A27-8FC3-C7B6CDB09A7C}" srcOrd="5" destOrd="0" presId="urn:microsoft.com/office/officeart/2008/layout/LinedList"/>
    <dgm:cxn modelId="{AFB03928-FA76-4665-B76D-94CD3F8CC880}" type="presParOf" srcId="{A9D5FE10-520A-4A27-8FC3-C7B6CDB09A7C}" destId="{0D3523E8-23EC-4031-9BEA-E6D6949D3C73}" srcOrd="0" destOrd="0" presId="urn:microsoft.com/office/officeart/2008/layout/LinedList"/>
    <dgm:cxn modelId="{79500B94-E232-495E-97EA-7F0009C311EE}" type="presParOf" srcId="{A9D5FE10-520A-4A27-8FC3-C7B6CDB09A7C}" destId="{B0335C98-0C7A-47B0-8EB4-7BCB1B2CF3A7}" srcOrd="1" destOrd="0" presId="urn:microsoft.com/office/officeart/2008/layout/LinedList"/>
    <dgm:cxn modelId="{5C9A46B8-7D5B-4B08-9268-25D1B4EDDDC5}" type="presParOf" srcId="{63B0AD6A-71C6-4770-A8B8-87893E6E86CE}" destId="{056A2F4D-2B67-4423-BFAB-1BBB486D7BE1}" srcOrd="6" destOrd="0" presId="urn:microsoft.com/office/officeart/2008/layout/LinedList"/>
    <dgm:cxn modelId="{FFC31ABD-7CE2-465E-A7DE-851F5E70069D}" type="presParOf" srcId="{63B0AD6A-71C6-4770-A8B8-87893E6E86CE}" destId="{F21337CB-38B4-42E3-A3DF-63DA308060E4}" srcOrd="7" destOrd="0" presId="urn:microsoft.com/office/officeart/2008/layout/LinedList"/>
    <dgm:cxn modelId="{C007A0DE-ED78-4E30-B15A-E2B1F5BE4EA3}" type="presParOf" srcId="{F21337CB-38B4-42E3-A3DF-63DA308060E4}" destId="{A679F5C8-B334-431A-B43A-2EAF749B18AF}" srcOrd="0" destOrd="0" presId="urn:microsoft.com/office/officeart/2008/layout/LinedList"/>
    <dgm:cxn modelId="{AE26EA8D-AE65-41A2-8FC4-9E0954A625C2}" type="presParOf" srcId="{F21337CB-38B4-42E3-A3DF-63DA308060E4}" destId="{41BE9BC4-FBFB-470A-82A6-C2F1C629A47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D30C24-9CD3-4301-B4CA-18DAFC94824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B5EE975-3154-413F-80A3-93F77B130A0C}">
      <dgm:prSet custT="1"/>
      <dgm:spPr/>
      <dgm:t>
        <a:bodyPr/>
        <a:lstStyle/>
        <a:p>
          <a:pPr>
            <a:defRPr cap="all"/>
          </a:pPr>
          <a:r>
            <a:rPr lang="pt-BR" sz="1600" dirty="0"/>
            <a:t>NOSSO ORGANISMO FUNCIONA DE MODO SISTÊMICO!</a:t>
          </a:r>
          <a:endParaRPr lang="en-US" sz="1600" dirty="0"/>
        </a:p>
      </dgm:t>
    </dgm:pt>
    <dgm:pt modelId="{E02A7ED2-2335-4B36-9182-EEDEBA811314}" type="parTrans" cxnId="{E7C97351-E0FA-4F50-9BF2-8F90372EA22A}">
      <dgm:prSet/>
      <dgm:spPr/>
      <dgm:t>
        <a:bodyPr/>
        <a:lstStyle/>
        <a:p>
          <a:endParaRPr lang="en-US"/>
        </a:p>
      </dgm:t>
    </dgm:pt>
    <dgm:pt modelId="{40980517-5D6C-40FD-9270-C621D9F251F1}" type="sibTrans" cxnId="{E7C97351-E0FA-4F50-9BF2-8F90372EA22A}">
      <dgm:prSet/>
      <dgm:spPr/>
      <dgm:t>
        <a:bodyPr/>
        <a:lstStyle/>
        <a:p>
          <a:endParaRPr lang="en-US"/>
        </a:p>
      </dgm:t>
    </dgm:pt>
    <dgm:pt modelId="{C7D34EF6-6ABE-45EB-80F7-DB0798FDC633}">
      <dgm:prSet custT="1"/>
      <dgm:spPr/>
      <dgm:t>
        <a:bodyPr/>
        <a:lstStyle/>
        <a:p>
          <a:pPr>
            <a:defRPr cap="all"/>
          </a:pPr>
          <a:r>
            <a:rPr lang="pt-BR" sz="1600" dirty="0"/>
            <a:t>SEPARAMOS PARA FACILITAR A COMPREENSÃO E DIDÁTICA, MAS, NOSSO CORPO É UM SISTEMA INTEGRADO!</a:t>
          </a:r>
          <a:endParaRPr lang="en-US" sz="1600" dirty="0"/>
        </a:p>
      </dgm:t>
    </dgm:pt>
    <dgm:pt modelId="{45C2D73C-1D0D-45EA-A1DD-66E738FD813A}" type="parTrans" cxnId="{8D6E5F8E-FA05-4E5A-8D51-6E8D13DE42D2}">
      <dgm:prSet/>
      <dgm:spPr/>
      <dgm:t>
        <a:bodyPr/>
        <a:lstStyle/>
        <a:p>
          <a:endParaRPr lang="en-US"/>
        </a:p>
      </dgm:t>
    </dgm:pt>
    <dgm:pt modelId="{EA7C9ED9-894C-4AC8-B19A-BC8CC23AB693}" type="sibTrans" cxnId="{8D6E5F8E-FA05-4E5A-8D51-6E8D13DE42D2}">
      <dgm:prSet/>
      <dgm:spPr/>
      <dgm:t>
        <a:bodyPr/>
        <a:lstStyle/>
        <a:p>
          <a:endParaRPr lang="en-US"/>
        </a:p>
      </dgm:t>
    </dgm:pt>
    <dgm:pt modelId="{3BF81655-2D92-42C5-99A2-9CF9674A6DBF}" type="pres">
      <dgm:prSet presAssocID="{01D30C24-9CD3-4301-B4CA-18DAFC94824F}" presName="root" presStyleCnt="0">
        <dgm:presLayoutVars>
          <dgm:dir/>
          <dgm:resizeHandles val="exact"/>
        </dgm:presLayoutVars>
      </dgm:prSet>
      <dgm:spPr/>
    </dgm:pt>
    <dgm:pt modelId="{8D1405F8-1EFD-41D4-A887-A18B6E9CB5E2}" type="pres">
      <dgm:prSet presAssocID="{DB5EE975-3154-413F-80A3-93F77B130A0C}" presName="compNode" presStyleCnt="0"/>
      <dgm:spPr/>
    </dgm:pt>
    <dgm:pt modelId="{2FADE086-54A8-44B5-B4AE-315E7DC818F3}" type="pres">
      <dgm:prSet presAssocID="{DB5EE975-3154-413F-80A3-93F77B130A0C}" presName="iconBgRect" presStyleLbl="bgShp" presStyleIdx="0" presStyleCnt="2"/>
      <dgm:spPr/>
    </dgm:pt>
    <dgm:pt modelId="{DC28715A-C25F-482C-A3FA-64CC0E68FE34}" type="pres">
      <dgm:prSet presAssocID="{DB5EE975-3154-413F-80A3-93F77B130A0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gura de desenho estrutura de tópicos"/>
        </a:ext>
      </dgm:extLst>
    </dgm:pt>
    <dgm:pt modelId="{F5D2E440-3759-432D-BA4E-D70851AE0963}" type="pres">
      <dgm:prSet presAssocID="{DB5EE975-3154-413F-80A3-93F77B130A0C}" presName="spaceRect" presStyleCnt="0"/>
      <dgm:spPr/>
    </dgm:pt>
    <dgm:pt modelId="{07D6A35C-2535-4E7A-8438-35E2C5430C14}" type="pres">
      <dgm:prSet presAssocID="{DB5EE975-3154-413F-80A3-93F77B130A0C}" presName="textRect" presStyleLbl="revTx" presStyleIdx="0" presStyleCnt="2">
        <dgm:presLayoutVars>
          <dgm:chMax val="1"/>
          <dgm:chPref val="1"/>
        </dgm:presLayoutVars>
      </dgm:prSet>
      <dgm:spPr/>
    </dgm:pt>
    <dgm:pt modelId="{B830B0D1-880B-4B3A-A599-8E96985E8C2F}" type="pres">
      <dgm:prSet presAssocID="{40980517-5D6C-40FD-9270-C621D9F251F1}" presName="sibTrans" presStyleCnt="0"/>
      <dgm:spPr/>
    </dgm:pt>
    <dgm:pt modelId="{B72DD40F-9818-4241-A212-80862F6DA70F}" type="pres">
      <dgm:prSet presAssocID="{C7D34EF6-6ABE-45EB-80F7-DB0798FDC633}" presName="compNode" presStyleCnt="0"/>
      <dgm:spPr/>
    </dgm:pt>
    <dgm:pt modelId="{F6C2037C-A7AB-4CE1-961F-0561EA97661C}" type="pres">
      <dgm:prSet presAssocID="{C7D34EF6-6ABE-45EB-80F7-DB0798FDC633}" presName="iconBgRect" presStyleLbl="bgShp" presStyleIdx="1" presStyleCnt="2"/>
      <dgm:spPr/>
    </dgm:pt>
    <dgm:pt modelId="{792EEAD2-B943-4E1E-970F-1969844E9A2B}" type="pres">
      <dgm:prSet presAssocID="{C7D34EF6-6ABE-45EB-80F7-DB0798FDC63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C9AC652D-08FA-4887-8F9E-E45E8238EA4D}" type="pres">
      <dgm:prSet presAssocID="{C7D34EF6-6ABE-45EB-80F7-DB0798FDC633}" presName="spaceRect" presStyleCnt="0"/>
      <dgm:spPr/>
    </dgm:pt>
    <dgm:pt modelId="{F638B3CA-7CF6-4E79-9542-2115A86AE51B}" type="pres">
      <dgm:prSet presAssocID="{C7D34EF6-6ABE-45EB-80F7-DB0798FDC633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C573B420-C7BC-4C9E-A0D7-032EDA079590}" type="presOf" srcId="{01D30C24-9CD3-4301-B4CA-18DAFC94824F}" destId="{3BF81655-2D92-42C5-99A2-9CF9674A6DBF}" srcOrd="0" destOrd="0" presId="urn:microsoft.com/office/officeart/2018/5/layout/IconCircleLabelList"/>
    <dgm:cxn modelId="{C8BCB76C-9363-4E07-B390-33F1F3021FAC}" type="presOf" srcId="{C7D34EF6-6ABE-45EB-80F7-DB0798FDC633}" destId="{F638B3CA-7CF6-4E79-9542-2115A86AE51B}" srcOrd="0" destOrd="0" presId="urn:microsoft.com/office/officeart/2018/5/layout/IconCircleLabelList"/>
    <dgm:cxn modelId="{E7C97351-E0FA-4F50-9BF2-8F90372EA22A}" srcId="{01D30C24-9CD3-4301-B4CA-18DAFC94824F}" destId="{DB5EE975-3154-413F-80A3-93F77B130A0C}" srcOrd="0" destOrd="0" parTransId="{E02A7ED2-2335-4B36-9182-EEDEBA811314}" sibTransId="{40980517-5D6C-40FD-9270-C621D9F251F1}"/>
    <dgm:cxn modelId="{8D6E5F8E-FA05-4E5A-8D51-6E8D13DE42D2}" srcId="{01D30C24-9CD3-4301-B4CA-18DAFC94824F}" destId="{C7D34EF6-6ABE-45EB-80F7-DB0798FDC633}" srcOrd="1" destOrd="0" parTransId="{45C2D73C-1D0D-45EA-A1DD-66E738FD813A}" sibTransId="{EA7C9ED9-894C-4AC8-B19A-BC8CC23AB693}"/>
    <dgm:cxn modelId="{0D4007D1-EB7B-41EB-9D93-8CD96B46B896}" type="presOf" srcId="{DB5EE975-3154-413F-80A3-93F77B130A0C}" destId="{07D6A35C-2535-4E7A-8438-35E2C5430C14}" srcOrd="0" destOrd="0" presId="urn:microsoft.com/office/officeart/2018/5/layout/IconCircleLabelList"/>
    <dgm:cxn modelId="{C6FB258D-45F7-463E-9EB5-F3E61611EC70}" type="presParOf" srcId="{3BF81655-2D92-42C5-99A2-9CF9674A6DBF}" destId="{8D1405F8-1EFD-41D4-A887-A18B6E9CB5E2}" srcOrd="0" destOrd="0" presId="urn:microsoft.com/office/officeart/2018/5/layout/IconCircleLabelList"/>
    <dgm:cxn modelId="{60FD212F-259D-4774-A419-6A98463F763C}" type="presParOf" srcId="{8D1405F8-1EFD-41D4-A887-A18B6E9CB5E2}" destId="{2FADE086-54A8-44B5-B4AE-315E7DC818F3}" srcOrd="0" destOrd="0" presId="urn:microsoft.com/office/officeart/2018/5/layout/IconCircleLabelList"/>
    <dgm:cxn modelId="{454945B6-2789-490A-B1C6-0AC1FA26DEAB}" type="presParOf" srcId="{8D1405F8-1EFD-41D4-A887-A18B6E9CB5E2}" destId="{DC28715A-C25F-482C-A3FA-64CC0E68FE34}" srcOrd="1" destOrd="0" presId="urn:microsoft.com/office/officeart/2018/5/layout/IconCircleLabelList"/>
    <dgm:cxn modelId="{3F5E5F43-BB8B-4BD4-B11A-B1A95A72813F}" type="presParOf" srcId="{8D1405F8-1EFD-41D4-A887-A18B6E9CB5E2}" destId="{F5D2E440-3759-432D-BA4E-D70851AE0963}" srcOrd="2" destOrd="0" presId="urn:microsoft.com/office/officeart/2018/5/layout/IconCircleLabelList"/>
    <dgm:cxn modelId="{60B635F4-683F-4318-A8A3-1DBEA10EAC3B}" type="presParOf" srcId="{8D1405F8-1EFD-41D4-A887-A18B6E9CB5E2}" destId="{07D6A35C-2535-4E7A-8438-35E2C5430C14}" srcOrd="3" destOrd="0" presId="urn:microsoft.com/office/officeart/2018/5/layout/IconCircleLabelList"/>
    <dgm:cxn modelId="{AA7B2F6C-52AF-490E-8723-3D75B3386A00}" type="presParOf" srcId="{3BF81655-2D92-42C5-99A2-9CF9674A6DBF}" destId="{B830B0D1-880B-4B3A-A599-8E96985E8C2F}" srcOrd="1" destOrd="0" presId="urn:microsoft.com/office/officeart/2018/5/layout/IconCircleLabelList"/>
    <dgm:cxn modelId="{697FF8BC-33A8-4322-BBB9-39A95281D82B}" type="presParOf" srcId="{3BF81655-2D92-42C5-99A2-9CF9674A6DBF}" destId="{B72DD40F-9818-4241-A212-80862F6DA70F}" srcOrd="2" destOrd="0" presId="urn:microsoft.com/office/officeart/2018/5/layout/IconCircleLabelList"/>
    <dgm:cxn modelId="{EAA3E090-B4DD-4E95-89E8-C126273C5EE8}" type="presParOf" srcId="{B72DD40F-9818-4241-A212-80862F6DA70F}" destId="{F6C2037C-A7AB-4CE1-961F-0561EA97661C}" srcOrd="0" destOrd="0" presId="urn:microsoft.com/office/officeart/2018/5/layout/IconCircleLabelList"/>
    <dgm:cxn modelId="{7EAFD09A-9E1F-411A-A048-7A90FEA9BA2C}" type="presParOf" srcId="{B72DD40F-9818-4241-A212-80862F6DA70F}" destId="{792EEAD2-B943-4E1E-970F-1969844E9A2B}" srcOrd="1" destOrd="0" presId="urn:microsoft.com/office/officeart/2018/5/layout/IconCircleLabelList"/>
    <dgm:cxn modelId="{E8E13FE5-8A8E-482E-85EE-7105FA775B0B}" type="presParOf" srcId="{B72DD40F-9818-4241-A212-80862F6DA70F}" destId="{C9AC652D-08FA-4887-8F9E-E45E8238EA4D}" srcOrd="2" destOrd="0" presId="urn:microsoft.com/office/officeart/2018/5/layout/IconCircleLabelList"/>
    <dgm:cxn modelId="{C8CA58CF-DD35-471E-9D27-92A9A0FC5C67}" type="presParOf" srcId="{B72DD40F-9818-4241-A212-80862F6DA70F}" destId="{F638B3CA-7CF6-4E79-9542-2115A86AE51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E819D5-079A-45AA-A674-014F2D7BCC4E}">
      <dsp:nvSpPr>
        <dsp:cNvPr id="0" name=""/>
        <dsp:cNvSpPr/>
      </dsp:nvSpPr>
      <dsp:spPr>
        <a:xfrm>
          <a:off x="0" y="0"/>
          <a:ext cx="529166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942DA5-AAF6-48E3-8CE2-F816D1D18D77}">
      <dsp:nvSpPr>
        <dsp:cNvPr id="0" name=""/>
        <dsp:cNvSpPr/>
      </dsp:nvSpPr>
      <dsp:spPr>
        <a:xfrm>
          <a:off x="0" y="0"/>
          <a:ext cx="5291663" cy="938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kern="1200" dirty="0"/>
            <a:t>Assédio </a:t>
          </a:r>
          <a:endParaRPr lang="en-US" sz="4300" kern="1200" dirty="0"/>
        </a:p>
      </dsp:txBody>
      <dsp:txXfrm>
        <a:off x="0" y="0"/>
        <a:ext cx="5291663" cy="938212"/>
      </dsp:txXfrm>
    </dsp:sp>
    <dsp:sp modelId="{58247BDA-C8EA-4A3F-9127-77C9F65EB5CB}">
      <dsp:nvSpPr>
        <dsp:cNvPr id="0" name=""/>
        <dsp:cNvSpPr/>
      </dsp:nvSpPr>
      <dsp:spPr>
        <a:xfrm>
          <a:off x="0" y="938212"/>
          <a:ext cx="529166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A438D2-77D4-4CA0-B20A-CE98581236F1}">
      <dsp:nvSpPr>
        <dsp:cNvPr id="0" name=""/>
        <dsp:cNvSpPr/>
      </dsp:nvSpPr>
      <dsp:spPr>
        <a:xfrm>
          <a:off x="0" y="938212"/>
          <a:ext cx="5291663" cy="938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kern="1200" dirty="0"/>
            <a:t>Saúde mental </a:t>
          </a:r>
          <a:endParaRPr lang="en-US" sz="4300" kern="1200" dirty="0"/>
        </a:p>
      </dsp:txBody>
      <dsp:txXfrm>
        <a:off x="0" y="938212"/>
        <a:ext cx="5291663" cy="938212"/>
      </dsp:txXfrm>
    </dsp:sp>
    <dsp:sp modelId="{79CA0899-66B1-4D60-972F-1A2D4939CF1F}">
      <dsp:nvSpPr>
        <dsp:cNvPr id="0" name=""/>
        <dsp:cNvSpPr/>
      </dsp:nvSpPr>
      <dsp:spPr>
        <a:xfrm>
          <a:off x="0" y="1876424"/>
          <a:ext cx="529166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3523E8-23EC-4031-9BEA-E6D6949D3C73}">
      <dsp:nvSpPr>
        <dsp:cNvPr id="0" name=""/>
        <dsp:cNvSpPr/>
      </dsp:nvSpPr>
      <dsp:spPr>
        <a:xfrm>
          <a:off x="0" y="1876424"/>
          <a:ext cx="5291663" cy="938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kern="1200"/>
            <a:t>Sofrimento psíquico</a:t>
          </a:r>
          <a:endParaRPr lang="en-US" sz="4300" kern="1200"/>
        </a:p>
      </dsp:txBody>
      <dsp:txXfrm>
        <a:off x="0" y="1876424"/>
        <a:ext cx="5291663" cy="938212"/>
      </dsp:txXfrm>
    </dsp:sp>
    <dsp:sp modelId="{056A2F4D-2B67-4423-BFAB-1BBB486D7BE1}">
      <dsp:nvSpPr>
        <dsp:cNvPr id="0" name=""/>
        <dsp:cNvSpPr/>
      </dsp:nvSpPr>
      <dsp:spPr>
        <a:xfrm>
          <a:off x="0" y="2814636"/>
          <a:ext cx="529166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79F5C8-B334-431A-B43A-2EAF749B18AF}">
      <dsp:nvSpPr>
        <dsp:cNvPr id="0" name=""/>
        <dsp:cNvSpPr/>
      </dsp:nvSpPr>
      <dsp:spPr>
        <a:xfrm>
          <a:off x="0" y="2814636"/>
          <a:ext cx="5291663" cy="938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kern="1200" dirty="0"/>
            <a:t>Psicologia</a:t>
          </a:r>
          <a:endParaRPr lang="en-US" sz="4300" kern="1200" dirty="0"/>
        </a:p>
      </dsp:txBody>
      <dsp:txXfrm>
        <a:off x="0" y="2814636"/>
        <a:ext cx="5291663" cy="9382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DE086-54A8-44B5-B4AE-315E7DC818F3}">
      <dsp:nvSpPr>
        <dsp:cNvPr id="0" name=""/>
        <dsp:cNvSpPr/>
      </dsp:nvSpPr>
      <dsp:spPr>
        <a:xfrm>
          <a:off x="487742" y="623169"/>
          <a:ext cx="1509750" cy="150975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8715A-C25F-482C-A3FA-64CC0E68FE34}">
      <dsp:nvSpPr>
        <dsp:cNvPr id="0" name=""/>
        <dsp:cNvSpPr/>
      </dsp:nvSpPr>
      <dsp:spPr>
        <a:xfrm>
          <a:off x="809493" y="944919"/>
          <a:ext cx="866250" cy="866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D6A35C-2535-4E7A-8438-35E2C5430C14}">
      <dsp:nvSpPr>
        <dsp:cNvPr id="0" name=""/>
        <dsp:cNvSpPr/>
      </dsp:nvSpPr>
      <dsp:spPr>
        <a:xfrm>
          <a:off x="5118" y="2603169"/>
          <a:ext cx="247500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600" kern="1200" dirty="0"/>
            <a:t>NOSSO ORGANISMO FUNCIONA DE MODO SISTÊMICO!</a:t>
          </a:r>
          <a:endParaRPr lang="en-US" sz="1600" kern="1200" dirty="0"/>
        </a:p>
      </dsp:txBody>
      <dsp:txXfrm>
        <a:off x="5118" y="2603169"/>
        <a:ext cx="2475000" cy="1125000"/>
      </dsp:txXfrm>
    </dsp:sp>
    <dsp:sp modelId="{F6C2037C-A7AB-4CE1-961F-0561EA97661C}">
      <dsp:nvSpPr>
        <dsp:cNvPr id="0" name=""/>
        <dsp:cNvSpPr/>
      </dsp:nvSpPr>
      <dsp:spPr>
        <a:xfrm>
          <a:off x="3395868" y="623169"/>
          <a:ext cx="1509750" cy="150975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2EEAD2-B943-4E1E-970F-1969844E9A2B}">
      <dsp:nvSpPr>
        <dsp:cNvPr id="0" name=""/>
        <dsp:cNvSpPr/>
      </dsp:nvSpPr>
      <dsp:spPr>
        <a:xfrm>
          <a:off x="3717618" y="944919"/>
          <a:ext cx="866250" cy="866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38B3CA-7CF6-4E79-9542-2115A86AE51B}">
      <dsp:nvSpPr>
        <dsp:cNvPr id="0" name=""/>
        <dsp:cNvSpPr/>
      </dsp:nvSpPr>
      <dsp:spPr>
        <a:xfrm>
          <a:off x="2913243" y="2603169"/>
          <a:ext cx="247500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600" kern="1200" dirty="0"/>
            <a:t>SEPARAMOS PARA FACILITAR A COMPREENSÃO E DIDÁTICA, MAS, NOSSO CORPO É UM SISTEMA INTEGRADO!</a:t>
          </a:r>
          <a:endParaRPr lang="en-US" sz="1600" kern="1200" dirty="0"/>
        </a:p>
      </dsp:txBody>
      <dsp:txXfrm>
        <a:off x="2913243" y="2603169"/>
        <a:ext cx="2475000" cy="1125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A9F83B-7444-7D22-5841-18F8E712E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533A18-8E0B-D602-5C23-12B78C20F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BA3DC5-C22B-3DD3-D284-D85210DC5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440DFF-B469-AC2C-CA76-F7BC691DB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234895-2169-D415-03C1-407F723F1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3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C45B3B-A24E-E1FC-A69E-E34250CCE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1A1155-35E4-F279-E99A-76EE549CE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A9E7AA-5E67-3D71-2049-C9D73D91F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F8B2C6-7804-8C8C-87A9-D06D12D6E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BC5F51-D54C-EEC2-FF7D-A8B986F07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69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307006-10E1-424C-5A6B-9FFDB57F7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A76B0E-341E-74E0-857A-A8C3ABE5F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3C8D76-F8AD-E111-9AB9-05ADD4A67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232319-2BB5-3DC0-DFBA-05B38E129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B046E6-26F4-E4B2-1584-3B491880C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70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984989-2088-EDB1-E2DF-499A0987E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699E0-80E2-9E9C-2CE2-9014A39CE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26F427-0C75-5E18-23D6-AA94B50B4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500E41C-4914-D09C-EEEA-48692593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9CC2796-00B3-EAAA-441F-08CD95137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7A2E903-0C00-93E6-7B1D-18F27C53E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4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601576-2605-F379-563F-FB9FC283E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683935-8432-5014-0AB5-4C9810BDB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9CEA00D-026F-FAA1-13F5-345973DED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045BF8A-B799-0AAA-C0A3-731F714B30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9BED52B-78C2-734A-F1B1-1C85D13A23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2D3599B-BC55-A4E2-1E60-5872DB57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2987E9-192E-DA97-200A-004D3AAA4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5D24C21-AE10-39CE-9975-FB0F1E17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08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E4338A-91F7-2F32-2C1B-2BDB82910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D07A333-2179-4DF5-6A96-5688A8C55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B9D1A40-B868-0882-253E-ACBDE392D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9CF217-1051-FE23-CBFA-6C43F4972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02DA9B6-E221-018C-F59E-48B09D3DF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46CE2FC-0A6F-A3A5-C8F4-9672D06AF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F3989CD-D9EE-9031-76EF-0CBF8A53D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41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59083-CE11-5327-893F-BA6311EFD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F5CD0F-5ABD-C799-DF7A-06ED1E074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6D3632F-5591-B80F-C76B-FE5E28E9B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C5BC3C-3D0F-AD6D-A3A2-BB2F5947E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850F0A-D57B-A220-F36C-6C5F3C767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FF9DC1-39CF-7FE0-5647-99A3437EC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62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B6C97C-6044-C029-7D09-636A7771B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7091686-10B8-C32E-6523-69E88A0E9A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885156-AB18-4590-64DA-6355DEDA3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60EF81-508F-62B8-5EA4-744D8EA49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BF39D61-5E6A-34F1-E216-694203C3F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43FDD9-1083-4BCF-7261-16A21AEB3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77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7D410B-AB47-98FF-63DD-3A9DFF900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C9A5F2F-A553-188E-20C7-5214855FB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B286F2-DB34-EF4E-2634-F2CFD03CC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74C8B3-0A73-F3DC-2BD1-1624FB0F0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EF75BF-0438-EBA4-1C47-70CFA2481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40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FBF4885-24AF-8D6F-B575-3F3C2707B7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934E1B3-679E-B56C-3811-6860113A3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BE7FF6-A0B9-D220-B895-1CF322CEA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C01F1C-8849-A7C8-66FB-06483104F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7201A3-93D0-010A-AC28-1822C0C6F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15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ente Título e Subtítulo - Cla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567FF01B-795B-4F5D-87AF-6CAA8DD5D48A}"/>
              </a:ext>
            </a:extLst>
          </p:cNvPr>
          <p:cNvSpPr/>
          <p:nvPr userDrawn="1"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1" name="Espaço Reservado para Texto 3">
            <a:extLst>
              <a:ext uri="{FF2B5EF4-FFF2-40B4-BE49-F238E27FC236}">
                <a16:creationId xmlns:a16="http://schemas.microsoft.com/office/drawing/2014/main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pt-BR" noProof="0" dirty="0"/>
              <a:t>SUBTÍTULO</a:t>
            </a:r>
          </a:p>
        </p:txBody>
      </p:sp>
      <p:sp>
        <p:nvSpPr>
          <p:cNvPr id="7" name="Espaço Reservado para Rodapé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8" name="Espaço reservado para o número do slide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2F32FC1-1FF6-4874-9835-EB1A90F7E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83039E70-36A3-46C1-B30E-CA4CC0B36C5D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0423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D4C35F1-4000-D799-5273-011AA0E55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B130A4-F1FA-C987-E6D2-7928DD788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5ADBE9-7D2B-E8A2-A4F0-27DA0F3D7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AACC7-3B3F-47D1-959A-EF58926E955E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731DC4-F746-231D-12DC-9077D7657B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B0AEE1-3634-5694-858A-888A40AF0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7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04B50B-BFBE-1ACC-E795-B9DCDE9FA7C3}"/>
              </a:ext>
            </a:extLst>
          </p:cNvPr>
          <p:cNvSpPr txBox="1">
            <a:spLocks/>
          </p:cNvSpPr>
          <p:nvPr/>
        </p:nvSpPr>
        <p:spPr>
          <a:xfrm>
            <a:off x="6417733" y="490537"/>
            <a:ext cx="5291663" cy="1628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700" dirty="0"/>
              <a:t>ASSÉDIO MORAL E SEXUAL NAS RELAÇÕES DE TRABALHO</a:t>
            </a:r>
          </a:p>
        </p:txBody>
      </p:sp>
      <p:pic>
        <p:nvPicPr>
          <p:cNvPr id="4098" name="Picture 2" descr="Assedio Moral No Trabalho Imagens – Download Grátis no Freepik">
            <a:extLst>
              <a:ext uri="{FF2B5EF4-FFF2-40B4-BE49-F238E27FC236}">
                <a16:creationId xmlns:a16="http://schemas.microsoft.com/office/drawing/2014/main" id="{C52F4B86-755D-C148-930B-94415876EB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8" r="20688"/>
          <a:stretch/>
        </p:blipFill>
        <p:spPr bwMode="auto"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Subtítulo 2">
            <a:extLst>
              <a:ext uri="{FF2B5EF4-FFF2-40B4-BE49-F238E27FC236}">
                <a16:creationId xmlns:a16="http://schemas.microsoft.com/office/drawing/2014/main" id="{6E2B6787-4FD7-88CC-B08B-617F14391C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432733"/>
              </p:ext>
            </p:extLst>
          </p:nvPr>
        </p:nvGraphicFramePr>
        <p:xfrm>
          <a:off x="6417734" y="2614612"/>
          <a:ext cx="5291663" cy="3752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71444E80-8103-6FF9-EB40-3E83E3922B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494" y="5624681"/>
            <a:ext cx="1289506" cy="123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644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4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lanta crescendo em uma fenda de concreto">
            <a:extLst>
              <a:ext uri="{FF2B5EF4-FFF2-40B4-BE49-F238E27FC236}">
                <a16:creationId xmlns:a16="http://schemas.microsoft.com/office/drawing/2014/main" id="{AE883A1F-A7C8-DE84-6927-04379D8C49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2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02DD6A-DB02-E92C-A38C-5E5DAA58E460}"/>
              </a:ext>
            </a:extLst>
          </p:cNvPr>
          <p:cNvSpPr txBox="1"/>
          <p:nvPr/>
        </p:nvSpPr>
        <p:spPr>
          <a:xfrm>
            <a:off x="838200" y="2004446"/>
            <a:ext cx="10515600" cy="41768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600" dirty="0">
                <a:solidFill>
                  <a:srgbClr val="FFFFFF"/>
                </a:solidFill>
              </a:rPr>
              <a:t>O </a:t>
            </a:r>
            <a:r>
              <a:rPr lang="en-US" sz="2600" dirty="0" err="1">
                <a:solidFill>
                  <a:srgbClr val="FFFFFF"/>
                </a:solidFill>
              </a:rPr>
              <a:t>fenômeno</a:t>
            </a:r>
            <a:r>
              <a:rPr lang="en-US" sz="2600" dirty="0">
                <a:solidFill>
                  <a:srgbClr val="FFFFFF"/>
                </a:solidFill>
              </a:rPr>
              <a:t> do </a:t>
            </a:r>
            <a:r>
              <a:rPr lang="en-US" sz="2600" dirty="0" err="1">
                <a:solidFill>
                  <a:srgbClr val="FFFFFF"/>
                </a:solidFill>
              </a:rPr>
              <a:t>assédio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pode</a:t>
            </a:r>
            <a:r>
              <a:rPr lang="en-US" sz="2600" dirty="0">
                <a:solidFill>
                  <a:srgbClr val="FFFFFF"/>
                </a:solidFill>
              </a:rPr>
              <a:t> se </a:t>
            </a:r>
            <a:r>
              <a:rPr lang="en-US" sz="2600" dirty="0" err="1">
                <a:solidFill>
                  <a:srgbClr val="FFFFFF"/>
                </a:solidFill>
              </a:rPr>
              <a:t>manifestar</a:t>
            </a:r>
            <a:r>
              <a:rPr lang="en-US" sz="2600" dirty="0">
                <a:solidFill>
                  <a:srgbClr val="FFFFFF"/>
                </a:solidFill>
              </a:rPr>
              <a:t> de </a:t>
            </a:r>
            <a:r>
              <a:rPr lang="en-US" sz="2600" dirty="0" err="1">
                <a:solidFill>
                  <a:srgbClr val="FFFFFF"/>
                </a:solidFill>
              </a:rPr>
              <a:t>diversas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formas</a:t>
            </a:r>
            <a:r>
              <a:rPr lang="en-US" sz="2600" dirty="0">
                <a:solidFill>
                  <a:srgbClr val="FFFFFF"/>
                </a:solidFill>
              </a:rPr>
              <a:t>, </a:t>
            </a:r>
            <a:r>
              <a:rPr lang="en-US" sz="2600" dirty="0" err="1">
                <a:solidFill>
                  <a:srgbClr val="FFFFFF"/>
                </a:solidFill>
              </a:rPr>
              <a:t>por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isso</a:t>
            </a:r>
            <a:r>
              <a:rPr lang="en-US" sz="2600" dirty="0">
                <a:solidFill>
                  <a:srgbClr val="FFFFFF"/>
                </a:solidFill>
              </a:rPr>
              <a:t> a </a:t>
            </a:r>
            <a:r>
              <a:rPr lang="en-US" sz="2600" dirty="0" err="1">
                <a:solidFill>
                  <a:srgbClr val="FFFFFF"/>
                </a:solidFill>
              </a:rPr>
              <a:t>dificuldade</a:t>
            </a:r>
            <a:r>
              <a:rPr lang="en-US" sz="2600" dirty="0">
                <a:solidFill>
                  <a:srgbClr val="FFFFFF"/>
                </a:solidFill>
              </a:rPr>
              <a:t> para se </a:t>
            </a:r>
            <a:r>
              <a:rPr lang="en-US" sz="2600" dirty="0" err="1">
                <a:solidFill>
                  <a:srgbClr val="FFFFFF"/>
                </a:solidFill>
              </a:rPr>
              <a:t>encontrar</a:t>
            </a:r>
            <a:r>
              <a:rPr lang="en-US" sz="2600" dirty="0">
                <a:solidFill>
                  <a:srgbClr val="FFFFFF"/>
                </a:solidFill>
              </a:rPr>
              <a:t> uma </a:t>
            </a:r>
            <a:r>
              <a:rPr lang="en-US" sz="2600" dirty="0" err="1">
                <a:solidFill>
                  <a:srgbClr val="FFFFFF"/>
                </a:solidFill>
              </a:rPr>
              <a:t>única</a:t>
            </a:r>
            <a:r>
              <a:rPr lang="en-US" sz="2600" dirty="0">
                <a:solidFill>
                  <a:srgbClr val="FFFFFF"/>
                </a:solidFill>
              </a:rPr>
              <a:t> definição, mas, podemos </a:t>
            </a:r>
            <a:r>
              <a:rPr lang="en-US" sz="2600" dirty="0" err="1">
                <a:solidFill>
                  <a:srgbClr val="FFFFFF"/>
                </a:solidFill>
              </a:rPr>
              <a:t>identificar</a:t>
            </a:r>
            <a:r>
              <a:rPr lang="en-US" sz="2600" dirty="0">
                <a:solidFill>
                  <a:srgbClr val="FFFFFF"/>
                </a:solidFill>
              </a:rPr>
              <a:t>: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600" dirty="0">
              <a:solidFill>
                <a:srgbClr val="FFFFFF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FFFFFF"/>
                </a:solidFill>
              </a:rPr>
              <a:t>a </a:t>
            </a:r>
            <a:r>
              <a:rPr lang="en-US" sz="2600" dirty="0" err="1">
                <a:solidFill>
                  <a:srgbClr val="FFFFFF"/>
                </a:solidFill>
              </a:rPr>
              <a:t>violação</a:t>
            </a:r>
            <a:r>
              <a:rPr lang="en-US" sz="2600" dirty="0">
                <a:solidFill>
                  <a:srgbClr val="FFFFFF"/>
                </a:solidFill>
              </a:rPr>
              <a:t> da </a:t>
            </a:r>
            <a:r>
              <a:rPr lang="en-US" sz="2600" dirty="0" err="1">
                <a:solidFill>
                  <a:srgbClr val="FFFFFF"/>
                </a:solidFill>
              </a:rPr>
              <a:t>dignidade</a:t>
            </a:r>
            <a:r>
              <a:rPr lang="en-US" sz="2600" dirty="0">
                <a:solidFill>
                  <a:srgbClr val="FFFFFF"/>
                </a:solidFill>
              </a:rPr>
              <a:t> do </a:t>
            </a:r>
            <a:r>
              <a:rPr lang="en-US" sz="2600" dirty="0" err="1">
                <a:solidFill>
                  <a:srgbClr val="FFFFFF"/>
                </a:solidFill>
              </a:rPr>
              <a:t>trabalhador</a:t>
            </a:r>
            <a:r>
              <a:rPr lang="en-US" sz="2600" dirty="0">
                <a:solidFill>
                  <a:srgbClr val="FFFFFF"/>
                </a:solidFill>
              </a:rPr>
              <a:t>, 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FFFFFF"/>
                </a:solidFill>
              </a:rPr>
              <a:t>a </a:t>
            </a:r>
            <a:r>
              <a:rPr lang="en-US" sz="2600" dirty="0" err="1">
                <a:solidFill>
                  <a:srgbClr val="FFFFFF"/>
                </a:solidFill>
              </a:rPr>
              <a:t>natureza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psicológica</a:t>
            </a:r>
            <a:r>
              <a:rPr lang="en-US" sz="2600" dirty="0">
                <a:solidFill>
                  <a:srgbClr val="FFFFFF"/>
                </a:solidFill>
              </a:rPr>
              <a:t>,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FFFFFF"/>
                </a:solidFill>
              </a:rPr>
              <a:t>a </a:t>
            </a:r>
            <a:r>
              <a:rPr lang="en-US" sz="2600" dirty="0" err="1">
                <a:solidFill>
                  <a:srgbClr val="FFFFFF"/>
                </a:solidFill>
              </a:rPr>
              <a:t>conduta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abusiva</a:t>
            </a:r>
            <a:r>
              <a:rPr lang="en-US" sz="2600" dirty="0">
                <a:solidFill>
                  <a:srgbClr val="FFFFFF"/>
                </a:solidFill>
              </a:rPr>
              <a:t>,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FFFFFF"/>
                </a:solidFill>
              </a:rPr>
              <a:t>a </a:t>
            </a:r>
            <a:r>
              <a:rPr lang="en-US" sz="2600" dirty="0" err="1">
                <a:solidFill>
                  <a:srgbClr val="FFFFFF"/>
                </a:solidFill>
              </a:rPr>
              <a:t>reiteração</a:t>
            </a:r>
            <a:r>
              <a:rPr lang="en-US" sz="2600" dirty="0">
                <a:solidFill>
                  <a:srgbClr val="FFFFFF"/>
                </a:solidFill>
              </a:rPr>
              <a:t>,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FFFFFF"/>
                </a:solidFill>
              </a:rPr>
              <a:t>a </a:t>
            </a:r>
            <a:r>
              <a:rPr lang="en-US" sz="2600" dirty="0" err="1">
                <a:solidFill>
                  <a:srgbClr val="FFFFFF"/>
                </a:solidFill>
              </a:rPr>
              <a:t>finalidade</a:t>
            </a:r>
            <a:r>
              <a:rPr lang="en-US" sz="2600" dirty="0">
                <a:solidFill>
                  <a:srgbClr val="FFFFFF"/>
                </a:solidFill>
              </a:rPr>
              <a:t> de </a:t>
            </a:r>
            <a:r>
              <a:rPr lang="en-US" sz="2600" dirty="0" err="1">
                <a:solidFill>
                  <a:srgbClr val="FFFFFF"/>
                </a:solidFill>
              </a:rPr>
              <a:t>exclusão</a:t>
            </a:r>
            <a:r>
              <a:rPr lang="en-US" sz="2600" dirty="0">
                <a:solidFill>
                  <a:srgbClr val="FFFFFF"/>
                </a:solidFill>
              </a:rPr>
              <a:t> e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FFFFFF"/>
                </a:solidFill>
              </a:rPr>
              <a:t>a </a:t>
            </a:r>
            <a:r>
              <a:rPr lang="en-US" sz="2600" dirty="0" err="1">
                <a:solidFill>
                  <a:srgbClr val="FFFFFF"/>
                </a:solidFill>
              </a:rPr>
              <a:t>intencionalidade</a:t>
            </a:r>
            <a:r>
              <a:rPr lang="en-US" sz="2600" dirty="0">
                <a:solidFill>
                  <a:srgbClr val="FFFFFF"/>
                </a:solidFill>
              </a:rPr>
              <a:t> do </a:t>
            </a:r>
            <a:r>
              <a:rPr lang="en-US" sz="2600" dirty="0" err="1">
                <a:solidFill>
                  <a:srgbClr val="FFFFFF"/>
                </a:solidFill>
              </a:rPr>
              <a:t>ato</a:t>
            </a:r>
            <a:r>
              <a:rPr lang="en-US" sz="260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21658366-C22D-37E0-9C44-438BFA277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446" y="5624681"/>
            <a:ext cx="1289506" cy="123331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DD37DA8-F70A-8F42-BB8F-E24C8A821D95}"/>
              </a:ext>
            </a:extLst>
          </p:cNvPr>
          <p:cNvSpPr txBox="1"/>
          <p:nvPr/>
        </p:nvSpPr>
        <p:spPr>
          <a:xfrm>
            <a:off x="914399" y="727762"/>
            <a:ext cx="73697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/>
              <a:t>ASPECTOS PSICOLÓGICOS DO ASSÉDIO</a:t>
            </a:r>
          </a:p>
        </p:txBody>
      </p:sp>
    </p:spTree>
    <p:extLst>
      <p:ext uri="{BB962C8B-B14F-4D97-AF65-F5344CB8AC3E}">
        <p14:creationId xmlns:p14="http://schemas.microsoft.com/office/powerpoint/2010/main" val="1286251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CB96C3E-F062-6240-93DF-0DFAE5977990}"/>
              </a:ext>
            </a:extLst>
          </p:cNvPr>
          <p:cNvSpPr txBox="1"/>
          <p:nvPr/>
        </p:nvSpPr>
        <p:spPr>
          <a:xfrm>
            <a:off x="976606" y="1214047"/>
            <a:ext cx="5642161" cy="44617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O </a:t>
            </a:r>
            <a:r>
              <a:rPr lang="en-US" sz="3200" dirty="0" err="1"/>
              <a:t>assédio</a:t>
            </a:r>
            <a:r>
              <a:rPr lang="en-US" sz="3200" dirty="0"/>
              <a:t> surge de forma </a:t>
            </a:r>
            <a:r>
              <a:rPr lang="en-US" sz="3200" dirty="0" err="1"/>
              <a:t>sutil</a:t>
            </a:r>
            <a:r>
              <a:rPr lang="en-US" sz="3200" dirty="0"/>
              <a:t>, no </a:t>
            </a:r>
            <a:r>
              <a:rPr lang="en-US" sz="3200" dirty="0" err="1"/>
              <a:t>primeiro</a:t>
            </a:r>
            <a:r>
              <a:rPr lang="en-US" sz="3200" dirty="0"/>
              <a:t> </a:t>
            </a:r>
            <a:r>
              <a:rPr lang="en-US" sz="3200" dirty="0" err="1"/>
              <a:t>instante</a:t>
            </a:r>
            <a:r>
              <a:rPr lang="en-US" sz="3200" dirty="0"/>
              <a:t>, a </a:t>
            </a:r>
            <a:r>
              <a:rPr lang="en-US" sz="3200" dirty="0" err="1"/>
              <a:t>vítima</a:t>
            </a:r>
            <a:r>
              <a:rPr lang="en-US" sz="3200" dirty="0"/>
              <a:t> não é </a:t>
            </a:r>
            <a:r>
              <a:rPr lang="en-US" sz="3200" dirty="0" err="1"/>
              <a:t>capaz</a:t>
            </a:r>
            <a:r>
              <a:rPr lang="en-US" sz="3200" dirty="0"/>
              <a:t> de </a:t>
            </a:r>
            <a:r>
              <a:rPr lang="en-US" sz="3200" dirty="0" err="1"/>
              <a:t>perceber</a:t>
            </a:r>
            <a:r>
              <a:rPr lang="en-US" sz="3200" dirty="0"/>
              <a:t> </a:t>
            </a:r>
            <a:r>
              <a:rPr lang="en-US" sz="3200" dirty="0" err="1"/>
              <a:t>como</a:t>
            </a:r>
            <a:r>
              <a:rPr lang="en-US" sz="3200" dirty="0"/>
              <a:t> </a:t>
            </a:r>
            <a:r>
              <a:rPr lang="en-US" sz="3200" dirty="0" err="1"/>
              <a:t>tal</a:t>
            </a:r>
            <a:r>
              <a:rPr lang="en-US" sz="3200" dirty="0"/>
              <a:t> e </a:t>
            </a:r>
            <a:r>
              <a:rPr lang="en-US" sz="3200" dirty="0" err="1"/>
              <a:t>visualiza</a:t>
            </a:r>
            <a:r>
              <a:rPr lang="en-US" sz="3200" dirty="0"/>
              <a:t> </a:t>
            </a:r>
            <a:r>
              <a:rPr lang="en-US" sz="3200" dirty="0" err="1"/>
              <a:t>como</a:t>
            </a:r>
            <a:r>
              <a:rPr lang="en-US" sz="3200" dirty="0"/>
              <a:t> </a:t>
            </a:r>
            <a:r>
              <a:rPr lang="en-US" sz="3200" dirty="0" err="1"/>
              <a:t>brincadeira</a:t>
            </a:r>
            <a:r>
              <a:rPr lang="en-US" sz="3200" dirty="0"/>
              <a:t>, com o tempo, os </a:t>
            </a:r>
            <a:r>
              <a:rPr lang="en-US" sz="3200" dirty="0" err="1"/>
              <a:t>ataques</a:t>
            </a:r>
            <a:r>
              <a:rPr lang="en-US" sz="3200" dirty="0"/>
              <a:t> se </a:t>
            </a:r>
            <a:r>
              <a:rPr lang="en-US" sz="3200" dirty="0" err="1"/>
              <a:t>repetem</a:t>
            </a:r>
            <a:r>
              <a:rPr lang="en-US" sz="3200" dirty="0"/>
              <a:t> e </a:t>
            </a:r>
            <a:r>
              <a:rPr lang="en-US" sz="3200" dirty="0" err="1"/>
              <a:t>aumentam</a:t>
            </a:r>
            <a:r>
              <a:rPr lang="en-US" sz="3200" dirty="0"/>
              <a:t> de </a:t>
            </a:r>
            <a:r>
              <a:rPr lang="en-US" sz="3200" dirty="0" err="1"/>
              <a:t>frequência</a:t>
            </a:r>
            <a:r>
              <a:rPr lang="en-US" sz="3200" dirty="0"/>
              <a:t>, </a:t>
            </a:r>
            <a:r>
              <a:rPr lang="en-US" sz="3200" dirty="0" err="1"/>
              <a:t>colocando</a:t>
            </a:r>
            <a:r>
              <a:rPr lang="en-US" sz="3200" dirty="0"/>
              <a:t> o </a:t>
            </a:r>
            <a:r>
              <a:rPr lang="en-US" sz="3200" dirty="0" err="1"/>
              <a:t>trabalhador</a:t>
            </a:r>
            <a:r>
              <a:rPr lang="en-US" sz="3200" dirty="0"/>
              <a:t>(a) em </a:t>
            </a:r>
            <a:r>
              <a:rPr lang="en-US" sz="3200" dirty="0" err="1"/>
              <a:t>situação</a:t>
            </a:r>
            <a:r>
              <a:rPr lang="en-US" sz="3200" dirty="0"/>
              <a:t> de </a:t>
            </a:r>
            <a:r>
              <a:rPr lang="en-US" sz="3200" dirty="0" err="1"/>
              <a:t>inferioridade</a:t>
            </a:r>
            <a:r>
              <a:rPr lang="en-US" sz="3200" dirty="0"/>
              <a:t> (</a:t>
            </a:r>
            <a:r>
              <a:rPr lang="en-US" sz="3200" b="0" i="0" dirty="0">
                <a:effectLst/>
              </a:rPr>
              <a:t>HIRIGOYEN, 2008)</a:t>
            </a:r>
            <a:endParaRPr lang="en-US" sz="3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Erro">
            <a:extLst>
              <a:ext uri="{FF2B5EF4-FFF2-40B4-BE49-F238E27FC236}">
                <a16:creationId xmlns:a16="http://schemas.microsoft.com/office/drawing/2014/main" id="{378CF5AE-759A-CA13-D029-4ECBE2B9F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75967" y="1359681"/>
            <a:ext cx="4170530" cy="4170530"/>
          </a:xfrm>
          <a:prstGeom prst="rect">
            <a:avLst/>
          </a:prstGeom>
        </p:spPr>
      </p:pic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66285F1F-E117-5785-EDAF-E5D2B34FF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446" y="5624681"/>
            <a:ext cx="1289506" cy="123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44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Planta crescendo em uma fenda de concreto">
            <a:extLst>
              <a:ext uri="{FF2B5EF4-FFF2-40B4-BE49-F238E27FC236}">
                <a16:creationId xmlns:a16="http://schemas.microsoft.com/office/drawing/2014/main" id="{D275D747-CAA0-F973-C985-F60CFDF357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r="5882" b="-1"/>
          <a:stretch/>
        </p:blipFill>
        <p:spPr>
          <a:xfrm>
            <a:off x="0" y="10"/>
            <a:ext cx="12191998" cy="685799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6CAE1B2-C4FA-7415-BECC-A1811D1E037C}"/>
              </a:ext>
            </a:extLst>
          </p:cNvPr>
          <p:cNvSpPr txBox="1"/>
          <p:nvPr/>
        </p:nvSpPr>
        <p:spPr>
          <a:xfrm>
            <a:off x="1704369" y="961224"/>
            <a:ext cx="87832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/>
              <a:t>Tipos distintos de assédios no ambiente de trabalho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3A96B0A-895C-3D0D-FF9B-A4101DC4A93F}"/>
              </a:ext>
            </a:extLst>
          </p:cNvPr>
          <p:cNvSpPr txBox="1"/>
          <p:nvPr/>
        </p:nvSpPr>
        <p:spPr>
          <a:xfrm>
            <a:off x="0" y="2384525"/>
            <a:ext cx="3790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i="1" dirty="0"/>
              <a:t>Assédio vertical descendente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97816F0-CC58-1ADC-0F8E-02CEB34FEF60}"/>
              </a:ext>
            </a:extLst>
          </p:cNvPr>
          <p:cNvSpPr txBox="1"/>
          <p:nvPr/>
        </p:nvSpPr>
        <p:spPr>
          <a:xfrm>
            <a:off x="472501" y="2901785"/>
            <a:ext cx="264425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superior hierárquico que por vezes utiliza de vulnerabilidade do subordinado(a) para a manutenção do cargo, o que acabam não denunciando os excessos da chefia;</a:t>
            </a:r>
          </a:p>
        </p:txBody>
      </p:sp>
      <p:sp>
        <p:nvSpPr>
          <p:cNvPr id="9" name="Seta: da Esquerda para a Direita 8">
            <a:extLst>
              <a:ext uri="{FF2B5EF4-FFF2-40B4-BE49-F238E27FC236}">
                <a16:creationId xmlns:a16="http://schemas.microsoft.com/office/drawing/2014/main" id="{359F8DDC-D7BA-6160-E7A6-AEEDCA09694A}"/>
              </a:ext>
            </a:extLst>
          </p:cNvPr>
          <p:cNvSpPr/>
          <p:nvPr/>
        </p:nvSpPr>
        <p:spPr>
          <a:xfrm>
            <a:off x="4352964" y="5373145"/>
            <a:ext cx="1683178" cy="646331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B40B991-F5B6-502C-295B-1167C35F8D20}"/>
              </a:ext>
            </a:extLst>
          </p:cNvPr>
          <p:cNvSpPr txBox="1"/>
          <p:nvPr/>
        </p:nvSpPr>
        <p:spPr>
          <a:xfrm>
            <a:off x="3997828" y="2384523"/>
            <a:ext cx="2453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i="1" dirty="0"/>
              <a:t>Assédio</a:t>
            </a:r>
            <a:r>
              <a:rPr lang="pt-BR" sz="2400" dirty="0"/>
              <a:t> </a:t>
            </a:r>
            <a:r>
              <a:rPr lang="pt-BR" sz="2400" i="1" dirty="0"/>
              <a:t>horizontal</a:t>
            </a:r>
            <a:r>
              <a:rPr lang="pt-BR" sz="2400" dirty="0"/>
              <a:t>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3EA1B69-37C0-6DA7-6CA0-97F5F1FFA35C}"/>
              </a:ext>
            </a:extLst>
          </p:cNvPr>
          <p:cNvSpPr txBox="1"/>
          <p:nvPr/>
        </p:nvSpPr>
        <p:spPr>
          <a:xfrm>
            <a:off x="3861368" y="3569000"/>
            <a:ext cx="2726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ocorre por colegas da mesma hierarquia; </a:t>
            </a:r>
          </a:p>
        </p:txBody>
      </p:sp>
      <p:sp>
        <p:nvSpPr>
          <p:cNvPr id="14" name="Seta: Quádrupla 13">
            <a:extLst>
              <a:ext uri="{FF2B5EF4-FFF2-40B4-BE49-F238E27FC236}">
                <a16:creationId xmlns:a16="http://schemas.microsoft.com/office/drawing/2014/main" id="{C48FA09D-BC37-147C-F7D5-243B31026299}"/>
              </a:ext>
            </a:extLst>
          </p:cNvPr>
          <p:cNvSpPr/>
          <p:nvPr/>
        </p:nvSpPr>
        <p:spPr>
          <a:xfrm>
            <a:off x="7029702" y="5154976"/>
            <a:ext cx="1683178" cy="1505327"/>
          </a:xfrm>
          <a:prstGeom prst="quad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11F45DF-1166-C4D7-6F4F-79311D5F447A}"/>
              </a:ext>
            </a:extLst>
          </p:cNvPr>
          <p:cNvSpPr txBox="1"/>
          <p:nvPr/>
        </p:nvSpPr>
        <p:spPr>
          <a:xfrm>
            <a:off x="6909932" y="2384523"/>
            <a:ext cx="1922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i="1" dirty="0"/>
              <a:t>Assédio misto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4841BBE-30F6-B87E-CD38-86988D21F22E}"/>
              </a:ext>
            </a:extLst>
          </p:cNvPr>
          <p:cNvSpPr txBox="1"/>
          <p:nvPr/>
        </p:nvSpPr>
        <p:spPr>
          <a:xfrm>
            <a:off x="6587508" y="3123419"/>
            <a:ext cx="276708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caracterizado quando chefes e colegas realizam o assédio, sendo que o silêncio em não denunciar as práticas, os tornam cúmplices da violência</a:t>
            </a:r>
          </a:p>
        </p:txBody>
      </p:sp>
      <p:sp>
        <p:nvSpPr>
          <p:cNvPr id="19" name="Seta: para Baixo 18">
            <a:extLst>
              <a:ext uri="{FF2B5EF4-FFF2-40B4-BE49-F238E27FC236}">
                <a16:creationId xmlns:a16="http://schemas.microsoft.com/office/drawing/2014/main" id="{9029AB27-5607-A904-1ADA-57E9C95AFF27}"/>
              </a:ext>
            </a:extLst>
          </p:cNvPr>
          <p:cNvSpPr/>
          <p:nvPr/>
        </p:nvSpPr>
        <p:spPr>
          <a:xfrm>
            <a:off x="1466062" y="5259443"/>
            <a:ext cx="657132" cy="143162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Seta: para Cima 19">
            <a:extLst>
              <a:ext uri="{FF2B5EF4-FFF2-40B4-BE49-F238E27FC236}">
                <a16:creationId xmlns:a16="http://schemas.microsoft.com/office/drawing/2014/main" id="{C96CCD55-D235-30D3-D238-098D7B5CC469}"/>
              </a:ext>
            </a:extLst>
          </p:cNvPr>
          <p:cNvSpPr/>
          <p:nvPr/>
        </p:nvSpPr>
        <p:spPr>
          <a:xfrm>
            <a:off x="10376815" y="5259441"/>
            <a:ext cx="698246" cy="1400862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CDED078-22BB-A4BF-F1D4-5C6C8B36EF9F}"/>
              </a:ext>
            </a:extLst>
          </p:cNvPr>
          <p:cNvSpPr txBox="1"/>
          <p:nvPr/>
        </p:nvSpPr>
        <p:spPr>
          <a:xfrm>
            <a:off x="9291536" y="2384523"/>
            <a:ext cx="26602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i="1" dirty="0"/>
              <a:t>Assédio ascendente 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49348EC-C473-B414-6F2D-E2C5A2A993AD}"/>
              </a:ext>
            </a:extLst>
          </p:cNvPr>
          <p:cNvSpPr txBox="1"/>
          <p:nvPr/>
        </p:nvSpPr>
        <p:spPr>
          <a:xfrm>
            <a:off x="9680540" y="3123419"/>
            <a:ext cx="209079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assédio ocorre por parte dos subordinados em direção ao superior, se tratando de casos raros. </a:t>
            </a:r>
          </a:p>
        </p:txBody>
      </p:sp>
      <p:pic>
        <p:nvPicPr>
          <p:cNvPr id="25" name="Imagem 24" descr="Logotipo&#10;&#10;Descrição gerada automaticamente">
            <a:extLst>
              <a:ext uri="{FF2B5EF4-FFF2-40B4-BE49-F238E27FC236}">
                <a16:creationId xmlns:a16="http://schemas.microsoft.com/office/drawing/2014/main" id="{787469AB-62BC-9089-FF26-73FB68314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494" y="0"/>
            <a:ext cx="1289506" cy="123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24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mpanha realizada em Nova Andradina orienta sobre assédio sexual e">
            <a:extLst>
              <a:ext uri="{FF2B5EF4-FFF2-40B4-BE49-F238E27FC236}">
                <a16:creationId xmlns:a16="http://schemas.microsoft.com/office/drawing/2014/main" id="{4C4F049B-E8E7-30C4-59DE-B802BF7263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17" b="19717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480BEF0-EE7E-D86E-AF51-FA1F461239C9}"/>
              </a:ext>
            </a:extLst>
          </p:cNvPr>
          <p:cNvSpPr txBox="1"/>
          <p:nvPr/>
        </p:nvSpPr>
        <p:spPr>
          <a:xfrm>
            <a:off x="262719" y="3901357"/>
            <a:ext cx="11542593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800" dirty="0"/>
              <a:t>Segundo pesquisa </a:t>
            </a:r>
            <a:r>
              <a:rPr lang="en-US" sz="1800" dirty="0" err="1"/>
              <a:t>realizada</a:t>
            </a:r>
            <a:r>
              <a:rPr lang="en-US" sz="1800" dirty="0"/>
              <a:t> no </a:t>
            </a:r>
            <a:r>
              <a:rPr lang="en-US" sz="1800" dirty="0" err="1"/>
              <a:t>Brasil</a:t>
            </a:r>
            <a:r>
              <a:rPr lang="en-US" dirty="0"/>
              <a:t>:</a:t>
            </a:r>
            <a:endParaRPr lang="en-US" sz="1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800" dirty="0"/>
              <a:t>70% das mulheres – </a:t>
            </a:r>
            <a:r>
              <a:rPr lang="en-US" sz="1800" dirty="0" err="1"/>
              <a:t>sofreram</a:t>
            </a:r>
            <a:r>
              <a:rPr lang="en-US" sz="1800" dirty="0"/>
              <a:t> violência e </a:t>
            </a:r>
            <a:r>
              <a:rPr lang="en-US" sz="1800" dirty="0" err="1"/>
              <a:t>assédio</a:t>
            </a:r>
            <a:r>
              <a:rPr lang="en-US" sz="1800" dirty="0"/>
              <a:t> no trabalho;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800" dirty="0"/>
              <a:t>36% das </a:t>
            </a:r>
            <a:r>
              <a:rPr lang="en-US" sz="1800" dirty="0" err="1"/>
              <a:t>trabalhadoras</a:t>
            </a:r>
            <a:r>
              <a:rPr lang="en-US" sz="1800" dirty="0"/>
              <a:t> – </a:t>
            </a:r>
            <a:r>
              <a:rPr lang="en-US" sz="1800" dirty="0" err="1"/>
              <a:t>sofreram</a:t>
            </a:r>
            <a:r>
              <a:rPr lang="en-US" sz="1800" dirty="0"/>
              <a:t> </a:t>
            </a:r>
            <a:r>
              <a:rPr lang="en-US" sz="1800" dirty="0" err="1"/>
              <a:t>constrangimento</a:t>
            </a:r>
            <a:r>
              <a:rPr lang="en-US" sz="1800" dirty="0"/>
              <a:t> ou </a:t>
            </a:r>
            <a:r>
              <a:rPr lang="en-US" sz="1800" dirty="0" err="1"/>
              <a:t>assédio</a:t>
            </a:r>
            <a:r>
              <a:rPr lang="en-US" sz="1800" dirty="0"/>
              <a:t> </a:t>
            </a:r>
            <a:r>
              <a:rPr lang="en-US" sz="1800" dirty="0" err="1"/>
              <a:t>neste</a:t>
            </a:r>
            <a:r>
              <a:rPr lang="en-US" sz="1800" dirty="0"/>
              <a:t> ambiente </a:t>
            </a:r>
            <a:r>
              <a:rPr lang="en-US" sz="1800" dirty="0" err="1"/>
              <a:t>apenas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</a:t>
            </a:r>
            <a:r>
              <a:rPr lang="en-US" sz="1800" dirty="0" err="1"/>
              <a:t>serem</a:t>
            </a:r>
            <a:r>
              <a:rPr lang="en-US" sz="1800" dirty="0"/>
              <a:t> mulheres;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800" dirty="0"/>
              <a:t>30% dos homens </a:t>
            </a:r>
            <a:r>
              <a:rPr lang="en-US" sz="1800" dirty="0" err="1"/>
              <a:t>cisgênero</a:t>
            </a:r>
            <a:r>
              <a:rPr lang="en-US" sz="1800" dirty="0"/>
              <a:t> – </a:t>
            </a:r>
            <a:r>
              <a:rPr lang="en-US" sz="1800" dirty="0" err="1"/>
              <a:t>sofreram</a:t>
            </a:r>
            <a:r>
              <a:rPr lang="en-US" sz="1800" dirty="0"/>
              <a:t> violência e </a:t>
            </a:r>
            <a:r>
              <a:rPr lang="en-US" sz="1800" dirty="0" err="1"/>
              <a:t>assédio</a:t>
            </a:r>
            <a:r>
              <a:rPr lang="en-US" sz="1800" dirty="0"/>
              <a:t> no trabalho.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800" dirty="0"/>
              <a:t>Vale </a:t>
            </a:r>
            <a:r>
              <a:rPr lang="en-US" sz="1800" dirty="0" err="1"/>
              <a:t>salientar</a:t>
            </a:r>
            <a:r>
              <a:rPr lang="en-US" sz="1800" dirty="0"/>
              <a:t>, que </a:t>
            </a:r>
            <a:r>
              <a:rPr lang="en-US" sz="1800" dirty="0" err="1"/>
              <a:t>nenhuma</a:t>
            </a:r>
            <a:r>
              <a:rPr lang="en-US" sz="1800" dirty="0"/>
              <a:t> pesquisa </a:t>
            </a:r>
            <a:r>
              <a:rPr lang="en-US" sz="1800" dirty="0" err="1"/>
              <a:t>brasileira</a:t>
            </a:r>
            <a:r>
              <a:rPr lang="en-US" sz="1800" dirty="0"/>
              <a:t>, </a:t>
            </a:r>
            <a:r>
              <a:rPr lang="en-US" sz="1800" dirty="0" err="1"/>
              <a:t>até</a:t>
            </a:r>
            <a:r>
              <a:rPr lang="en-US" sz="1800" dirty="0"/>
              <a:t> o </a:t>
            </a:r>
            <a:r>
              <a:rPr lang="en-US" sz="1800" dirty="0" err="1"/>
              <a:t>presente</a:t>
            </a:r>
            <a:r>
              <a:rPr lang="en-US" sz="1800" dirty="0"/>
              <a:t> </a:t>
            </a:r>
            <a:r>
              <a:rPr lang="en-US" sz="1800" dirty="0" err="1"/>
              <a:t>momento</a:t>
            </a:r>
            <a:r>
              <a:rPr lang="en-US" sz="1800" dirty="0"/>
              <a:t>, </a:t>
            </a:r>
            <a:r>
              <a:rPr lang="en-US" sz="1800" dirty="0" err="1"/>
              <a:t>objetivou</a:t>
            </a:r>
            <a:r>
              <a:rPr lang="en-US" sz="1800" dirty="0"/>
              <a:t>-se </a:t>
            </a:r>
            <a:r>
              <a:rPr lang="en-US" sz="1800" dirty="0" err="1"/>
              <a:t>apreender</a:t>
            </a:r>
            <a:r>
              <a:rPr lang="en-US" sz="1800" dirty="0"/>
              <a:t> dados sobre </a:t>
            </a:r>
            <a:r>
              <a:rPr lang="en-US" sz="1800" dirty="0" err="1"/>
              <a:t>assédio</a:t>
            </a:r>
            <a:r>
              <a:rPr lang="en-US" sz="1800" dirty="0"/>
              <a:t> moral e sexual no que </a:t>
            </a:r>
            <a:r>
              <a:rPr lang="en-US" sz="1800" dirty="0" err="1"/>
              <a:t>tange</a:t>
            </a:r>
            <a:r>
              <a:rPr lang="en-US" sz="1800" dirty="0"/>
              <a:t> </a:t>
            </a:r>
            <a:r>
              <a:rPr lang="en-US" sz="1800" dirty="0" err="1"/>
              <a:t>às</a:t>
            </a:r>
            <a:r>
              <a:rPr lang="en-US" sz="1800" dirty="0"/>
              <a:t> mulheres </a:t>
            </a:r>
            <a:r>
              <a:rPr lang="en-US" sz="1800" dirty="0" err="1"/>
              <a:t>transgênero</a:t>
            </a:r>
            <a:r>
              <a:rPr lang="en-US" sz="1800" dirty="0"/>
              <a:t> e pessoas não-</a:t>
            </a:r>
            <a:r>
              <a:rPr lang="en-US" sz="1800" dirty="0" err="1"/>
              <a:t>binárias</a:t>
            </a:r>
            <a:r>
              <a:rPr lang="en-US" sz="1800" dirty="0"/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800" dirty="0"/>
              <a:t>Instituto </a:t>
            </a:r>
            <a:r>
              <a:rPr lang="en-US" sz="1800" dirty="0" err="1"/>
              <a:t>Patrícia</a:t>
            </a:r>
            <a:r>
              <a:rPr lang="en-US" sz="1800" dirty="0"/>
              <a:t> </a:t>
            </a:r>
            <a:r>
              <a:rPr lang="en-US" sz="1800" dirty="0" err="1"/>
              <a:t>Galvão</a:t>
            </a:r>
            <a:r>
              <a:rPr lang="en-US" sz="1800" dirty="0"/>
              <a:t> &amp; Instituto </a:t>
            </a:r>
            <a:r>
              <a:rPr lang="en-US" sz="1800" dirty="0" err="1"/>
              <a:t>Locomotiva</a:t>
            </a:r>
            <a:r>
              <a:rPr lang="en-US" sz="1800" dirty="0"/>
              <a:t> (2020)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800" dirty="0"/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65EF9131-BE76-FBA8-96F6-A1BCE9928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494" y="5624681"/>
            <a:ext cx="1289506" cy="123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56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D979E68-1F58-712A-EC23-CDD15AAAA859}"/>
              </a:ext>
            </a:extLst>
          </p:cNvPr>
          <p:cNvSpPr txBox="1"/>
          <p:nvPr/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>
                <a:latin typeface="+mj-lt"/>
                <a:ea typeface="+mj-ea"/>
                <a:cs typeface="+mj-cs"/>
              </a:rPr>
              <a:t>Os </a:t>
            </a:r>
            <a:r>
              <a:rPr lang="en-US" sz="3400" dirty="0" err="1">
                <a:latin typeface="+mj-lt"/>
                <a:ea typeface="+mj-ea"/>
                <a:cs typeface="+mj-cs"/>
              </a:rPr>
              <a:t>possíveis</a:t>
            </a:r>
            <a:r>
              <a:rPr lang="en-US" sz="3400" dirty="0">
                <a:latin typeface="+mj-lt"/>
                <a:ea typeface="+mj-ea"/>
                <a:cs typeface="+mj-cs"/>
              </a:rPr>
              <a:t> </a:t>
            </a:r>
            <a:r>
              <a:rPr lang="en-US" sz="3400" dirty="0" err="1">
                <a:latin typeface="+mj-lt"/>
                <a:ea typeface="+mj-ea"/>
                <a:cs typeface="+mj-cs"/>
              </a:rPr>
              <a:t>danos</a:t>
            </a:r>
            <a:r>
              <a:rPr lang="en-US" sz="3400" dirty="0">
                <a:latin typeface="+mj-lt"/>
                <a:ea typeface="+mj-ea"/>
                <a:cs typeface="+mj-cs"/>
              </a:rPr>
              <a:t> psicológicos e </a:t>
            </a:r>
            <a:r>
              <a:rPr lang="en-US" sz="3400" dirty="0" err="1">
                <a:latin typeface="+mj-lt"/>
                <a:ea typeface="+mj-ea"/>
                <a:cs typeface="+mj-cs"/>
              </a:rPr>
              <a:t>psiquiátricos</a:t>
            </a:r>
            <a:r>
              <a:rPr lang="en-US" sz="3400" dirty="0">
                <a:latin typeface="+mj-lt"/>
                <a:ea typeface="+mj-ea"/>
                <a:cs typeface="+mj-cs"/>
              </a:rPr>
              <a:t> </a:t>
            </a:r>
            <a:r>
              <a:rPr lang="en-US" sz="3400" dirty="0" err="1">
                <a:latin typeface="+mj-lt"/>
                <a:ea typeface="+mj-ea"/>
                <a:cs typeface="+mj-cs"/>
              </a:rPr>
              <a:t>causados</a:t>
            </a:r>
            <a:r>
              <a:rPr lang="en-US" sz="3400" dirty="0">
                <a:latin typeface="+mj-lt"/>
                <a:ea typeface="+mj-ea"/>
                <a:cs typeface="+mj-cs"/>
              </a:rPr>
              <a:t> pelo </a:t>
            </a:r>
            <a:r>
              <a:rPr lang="en-US" sz="3400" dirty="0" err="1">
                <a:latin typeface="+mj-lt"/>
                <a:ea typeface="+mj-ea"/>
                <a:cs typeface="+mj-cs"/>
              </a:rPr>
              <a:t>assédio</a:t>
            </a:r>
            <a:r>
              <a:rPr lang="en-US" sz="3400" dirty="0">
                <a:latin typeface="+mj-lt"/>
                <a:ea typeface="+mj-ea"/>
                <a:cs typeface="+mj-cs"/>
              </a:rPr>
              <a:t>:</a:t>
            </a:r>
          </a:p>
        </p:txBody>
      </p:sp>
      <p:sp>
        <p:nvSpPr>
          <p:cNvPr id="2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062770E-78B8-F8FC-9C48-5C85AD9BFFD6}"/>
              </a:ext>
            </a:extLst>
          </p:cNvPr>
          <p:cNvSpPr txBox="1"/>
          <p:nvPr/>
        </p:nvSpPr>
        <p:spPr>
          <a:xfrm>
            <a:off x="640080" y="2872899"/>
            <a:ext cx="4243589" cy="3641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Baixa</a:t>
            </a:r>
            <a:r>
              <a:rPr lang="en-US" sz="2000" dirty="0"/>
              <a:t> auto </a:t>
            </a:r>
            <a:r>
              <a:rPr lang="en-US" sz="2000" dirty="0" err="1"/>
              <a:t>estima</a:t>
            </a:r>
            <a:r>
              <a:rPr lang="en-US" sz="2000" dirty="0"/>
              <a:t>/</a:t>
            </a:r>
            <a:r>
              <a:rPr lang="en-US" sz="2000" dirty="0" err="1"/>
              <a:t>Desmotivação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Irritabilidade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Agressividade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Estresse</a:t>
            </a:r>
            <a:r>
              <a:rPr lang="en-US" sz="2000" dirty="0"/>
              <a:t> – </a:t>
            </a:r>
            <a:r>
              <a:rPr lang="en-US" sz="2000" dirty="0" err="1"/>
              <a:t>Distresse</a:t>
            </a:r>
            <a:r>
              <a:rPr lang="en-US" sz="2000" dirty="0"/>
              <a:t> (</a:t>
            </a:r>
            <a:r>
              <a:rPr lang="en-US" sz="2000" dirty="0" err="1"/>
              <a:t>ruim</a:t>
            </a:r>
            <a:r>
              <a:rPr lang="en-US" sz="2000" dirty="0"/>
              <a:t>) X </a:t>
            </a:r>
            <a:r>
              <a:rPr lang="en-US" sz="2000" dirty="0" err="1"/>
              <a:t>Eustresse</a:t>
            </a:r>
            <a:r>
              <a:rPr lang="en-US" sz="2000" dirty="0"/>
              <a:t> (bom)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Ansiedade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Depressão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Manifestações</a:t>
            </a:r>
            <a:r>
              <a:rPr lang="en-US" sz="2000" dirty="0"/>
              <a:t> </a:t>
            </a:r>
            <a:r>
              <a:rPr lang="en-US" sz="2000" dirty="0" err="1"/>
              <a:t>psicossomáticas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Burnout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Crises de </a:t>
            </a:r>
            <a:r>
              <a:rPr lang="en-US" sz="2000" dirty="0" err="1"/>
              <a:t>Pânico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Suicídio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E54591-074C-EFE1-2900-E6E0AC9C1D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95" r="2825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F0F71128-54B9-D07A-C48D-0B56ACECD7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494" y="5624681"/>
            <a:ext cx="1289506" cy="123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288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6A2EA10-4BFC-85C1-3549-715F46DEEE38}"/>
              </a:ext>
            </a:extLst>
          </p:cNvPr>
          <p:cNvSpPr txBox="1"/>
          <p:nvPr/>
        </p:nvSpPr>
        <p:spPr>
          <a:xfrm>
            <a:off x="838200" y="365125"/>
            <a:ext cx="53933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PÍLULA DE NEUROPSICOLOGIA</a:t>
            </a:r>
          </a:p>
        </p:txBody>
      </p:sp>
      <p:pic>
        <p:nvPicPr>
          <p:cNvPr id="8" name="Picture 7" descr="Céu azul com nuvens&#10;&#10;Descrição gerada automaticamente com confiança média">
            <a:extLst>
              <a:ext uri="{FF2B5EF4-FFF2-40B4-BE49-F238E27FC236}">
                <a16:creationId xmlns:a16="http://schemas.microsoft.com/office/drawing/2014/main" id="{94579790-15C1-E3D9-4F57-AAB84A7B86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45" r="19306" b="1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4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CaixaDeTexto 4">
            <a:extLst>
              <a:ext uri="{FF2B5EF4-FFF2-40B4-BE49-F238E27FC236}">
                <a16:creationId xmlns:a16="http://schemas.microsoft.com/office/drawing/2014/main" id="{8E65984F-051C-B286-8F32-FD7183AA8B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5317388"/>
              </p:ext>
            </p:extLst>
          </p:nvPr>
        </p:nvGraphicFramePr>
        <p:xfrm>
          <a:off x="838200" y="1825625"/>
          <a:ext cx="539336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Elipse 5">
            <a:extLst>
              <a:ext uri="{FF2B5EF4-FFF2-40B4-BE49-F238E27FC236}">
                <a16:creationId xmlns:a16="http://schemas.microsoft.com/office/drawing/2014/main" id="{8B383AEA-2E0D-9CAD-A09B-C584D6D006F9}"/>
              </a:ext>
            </a:extLst>
          </p:cNvPr>
          <p:cNvSpPr/>
          <p:nvPr/>
        </p:nvSpPr>
        <p:spPr>
          <a:xfrm>
            <a:off x="7625850" y="1825625"/>
            <a:ext cx="1509750" cy="15097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6ECCED97-00DA-FF7F-4891-5AABD70A9E67}"/>
              </a:ext>
            </a:extLst>
          </p:cNvPr>
          <p:cNvSpPr/>
          <p:nvPr/>
        </p:nvSpPr>
        <p:spPr>
          <a:xfrm>
            <a:off x="7755867" y="3647611"/>
            <a:ext cx="1509750" cy="1509750"/>
          </a:xfrm>
          <a:prstGeom prst="ellipse">
            <a:avLst/>
          </a:prstGeom>
          <a:solidFill>
            <a:srgbClr val="F286F2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32FA7CE4-DB73-27A6-C1F0-B933260CACE1}"/>
              </a:ext>
            </a:extLst>
          </p:cNvPr>
          <p:cNvSpPr/>
          <p:nvPr/>
        </p:nvSpPr>
        <p:spPr>
          <a:xfrm>
            <a:off x="9475441" y="2375330"/>
            <a:ext cx="1509750" cy="1509750"/>
          </a:xfrm>
          <a:prstGeom prst="ellipse">
            <a:avLst/>
          </a:prstGeom>
          <a:solidFill>
            <a:srgbClr val="92D05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C344AA1-E42D-8E3C-4040-BE6CDC5F791D}"/>
              </a:ext>
            </a:extLst>
          </p:cNvPr>
          <p:cNvSpPr txBox="1"/>
          <p:nvPr/>
        </p:nvSpPr>
        <p:spPr>
          <a:xfrm>
            <a:off x="7755866" y="2395834"/>
            <a:ext cx="1379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BIOLÓGICO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079D77-350F-E64A-420C-3D40D57BF57D}"/>
              </a:ext>
            </a:extLst>
          </p:cNvPr>
          <p:cNvSpPr txBox="1"/>
          <p:nvPr/>
        </p:nvSpPr>
        <p:spPr>
          <a:xfrm>
            <a:off x="9537544" y="2938172"/>
            <a:ext cx="1502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PSICOLÓGICO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8D3DC5C-7B64-6D93-B8D5-D4B9BAEDA3AC}"/>
              </a:ext>
            </a:extLst>
          </p:cNvPr>
          <p:cNvSpPr txBox="1"/>
          <p:nvPr/>
        </p:nvSpPr>
        <p:spPr>
          <a:xfrm>
            <a:off x="8066521" y="4217820"/>
            <a:ext cx="930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SOCIAL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B2234858-F265-4B40-3FA1-FC43562EF2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492" y="5624681"/>
            <a:ext cx="1289506" cy="123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75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19A3D6A-B8CD-199C-65A1-0F5E9178D9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30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1E11A4B-A654-2284-AB04-D30848F462FF}"/>
              </a:ext>
            </a:extLst>
          </p:cNvPr>
          <p:cNvSpPr txBox="1"/>
          <p:nvPr/>
        </p:nvSpPr>
        <p:spPr>
          <a:xfrm>
            <a:off x="7051818" y="0"/>
            <a:ext cx="5021705" cy="6095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000" b="0" i="0" dirty="0">
                <a:effectLst/>
              </a:rPr>
              <a:t>As </a:t>
            </a:r>
            <a:r>
              <a:rPr lang="en-US" sz="3000" b="0" i="0" dirty="0" err="1">
                <a:effectLst/>
              </a:rPr>
              <a:t>psicopatologias</a:t>
            </a:r>
            <a:r>
              <a:rPr lang="en-US" sz="3000" b="0" i="0" dirty="0">
                <a:effectLst/>
              </a:rPr>
              <a:t> são </a:t>
            </a:r>
            <a:r>
              <a:rPr lang="en-US" sz="3000" b="0" i="0" dirty="0" err="1">
                <a:effectLst/>
              </a:rPr>
              <a:t>normalmente</a:t>
            </a:r>
            <a:r>
              <a:rPr lang="en-US" sz="3000" b="0" i="0" dirty="0">
                <a:effectLst/>
              </a:rPr>
              <a:t> </a:t>
            </a:r>
            <a:r>
              <a:rPr lang="en-US" sz="3000" b="0" i="0" dirty="0" err="1">
                <a:effectLst/>
              </a:rPr>
              <a:t>resultantes</a:t>
            </a:r>
            <a:r>
              <a:rPr lang="en-US" sz="3000" b="0" i="0" dirty="0">
                <a:effectLst/>
              </a:rPr>
              <a:t> de </a:t>
            </a:r>
            <a:r>
              <a:rPr lang="en-US" sz="3000" b="0" i="0" dirty="0" err="1">
                <a:effectLst/>
              </a:rPr>
              <a:t>distúrbios</a:t>
            </a:r>
            <a:r>
              <a:rPr lang="en-US" sz="3000" b="0" i="0" dirty="0">
                <a:effectLst/>
              </a:rPr>
              <a:t> emocionais e são </a:t>
            </a:r>
            <a:r>
              <a:rPr lang="en-US" sz="3000" b="0" i="0" dirty="0" err="1">
                <a:effectLst/>
              </a:rPr>
              <a:t>intensificadas</a:t>
            </a:r>
            <a:r>
              <a:rPr lang="en-US" sz="3000" b="0" i="0" dirty="0">
                <a:effectLst/>
              </a:rPr>
              <a:t> pelos </a:t>
            </a:r>
            <a:r>
              <a:rPr lang="en-US" sz="3000" b="0" i="0" dirty="0" err="1">
                <a:effectLst/>
              </a:rPr>
              <a:t>episódios</a:t>
            </a:r>
            <a:r>
              <a:rPr lang="en-US" sz="3000" b="0" i="0" dirty="0">
                <a:effectLst/>
              </a:rPr>
              <a:t> de </a:t>
            </a:r>
            <a:r>
              <a:rPr lang="en-US" sz="3000" b="0" i="0" dirty="0" err="1">
                <a:effectLst/>
              </a:rPr>
              <a:t>medo</a:t>
            </a:r>
            <a:r>
              <a:rPr lang="en-US" sz="3000" b="0" i="0" dirty="0">
                <a:effectLst/>
              </a:rPr>
              <a:t>, </a:t>
            </a:r>
            <a:r>
              <a:rPr lang="en-US" sz="3000" b="0" i="0" dirty="0" err="1">
                <a:effectLst/>
              </a:rPr>
              <a:t>insegurança</a:t>
            </a:r>
            <a:r>
              <a:rPr lang="en-US" sz="3000" b="0" i="0" dirty="0">
                <a:effectLst/>
              </a:rPr>
              <a:t>, tristeza, </a:t>
            </a:r>
            <a:r>
              <a:rPr lang="en-US" sz="3000" b="0" i="0" dirty="0" err="1">
                <a:effectLst/>
              </a:rPr>
              <a:t>raiva</a:t>
            </a:r>
            <a:r>
              <a:rPr lang="en-US" sz="3000" b="0" i="0" dirty="0">
                <a:effectLst/>
              </a:rPr>
              <a:t>, entre outros, </a:t>
            </a:r>
            <a:r>
              <a:rPr lang="en-US" sz="3000" b="0" i="0" dirty="0" err="1">
                <a:effectLst/>
              </a:rPr>
              <a:t>acionados</a:t>
            </a:r>
            <a:r>
              <a:rPr lang="en-US" sz="3000" b="0" i="0" dirty="0">
                <a:effectLst/>
              </a:rPr>
              <a:t> no </a:t>
            </a:r>
            <a:r>
              <a:rPr lang="en-US" sz="3000" b="0" i="0" dirty="0" err="1">
                <a:effectLst/>
              </a:rPr>
              <a:t>momento</a:t>
            </a:r>
            <a:r>
              <a:rPr lang="en-US" sz="3000" b="0" i="0" dirty="0">
                <a:effectLst/>
              </a:rPr>
              <a:t> do </a:t>
            </a:r>
            <a:r>
              <a:rPr lang="en-US" sz="3000" b="0" i="0" dirty="0" err="1">
                <a:effectLst/>
              </a:rPr>
              <a:t>assédio</a:t>
            </a:r>
            <a:r>
              <a:rPr lang="en-US" sz="3000" b="0" i="0" dirty="0">
                <a:effectLst/>
              </a:rPr>
              <a:t> moral no trabalho, </a:t>
            </a:r>
            <a:r>
              <a:rPr lang="en-US" sz="3000" b="0" i="0" dirty="0" err="1">
                <a:effectLst/>
              </a:rPr>
              <a:t>afetando</a:t>
            </a:r>
            <a:r>
              <a:rPr lang="en-US" sz="3000" b="0" i="0" dirty="0">
                <a:effectLst/>
              </a:rPr>
              <a:t> o </a:t>
            </a:r>
            <a:r>
              <a:rPr lang="en-US" sz="3000" b="0" i="0" dirty="0" err="1">
                <a:effectLst/>
              </a:rPr>
              <a:t>bem-estar</a:t>
            </a:r>
            <a:r>
              <a:rPr lang="en-US" sz="3000" b="0" i="0" dirty="0">
                <a:effectLst/>
              </a:rPr>
              <a:t> psicológico e, </a:t>
            </a:r>
            <a:r>
              <a:rPr lang="en-US" sz="3000" b="0" i="0" dirty="0" err="1">
                <a:effectLst/>
              </a:rPr>
              <a:t>consequentemente</a:t>
            </a:r>
            <a:r>
              <a:rPr lang="en-US" sz="3000" b="0" i="0" dirty="0">
                <a:effectLst/>
              </a:rPr>
              <a:t>, os </a:t>
            </a:r>
            <a:r>
              <a:rPr lang="en-US" sz="3000" b="0" i="0" dirty="0" err="1">
                <a:effectLst/>
              </a:rPr>
              <a:t>sistemas</a:t>
            </a:r>
            <a:r>
              <a:rPr lang="en-US" sz="3000" b="0" i="0" dirty="0">
                <a:effectLst/>
              </a:rPr>
              <a:t> </a:t>
            </a:r>
            <a:r>
              <a:rPr lang="en-US" sz="3000" b="0" i="0" dirty="0" err="1">
                <a:effectLst/>
              </a:rPr>
              <a:t>imunológico</a:t>
            </a:r>
            <a:r>
              <a:rPr lang="en-US" sz="3000" b="0" i="0" dirty="0">
                <a:effectLst/>
              </a:rPr>
              <a:t> e </a:t>
            </a:r>
            <a:r>
              <a:rPr lang="en-US" sz="3000" b="0" i="0" dirty="0" err="1">
                <a:effectLst/>
              </a:rPr>
              <a:t>fisiológico</a:t>
            </a:r>
            <a:r>
              <a:rPr lang="en-US" sz="3000" b="0" i="0" dirty="0">
                <a:effectLst/>
              </a:rPr>
              <a:t> dos </a:t>
            </a:r>
            <a:r>
              <a:rPr lang="en-US" sz="3000" b="0" i="0" dirty="0" err="1">
                <a:effectLst/>
              </a:rPr>
              <a:t>assediados</a:t>
            </a:r>
            <a:r>
              <a:rPr lang="en-US" sz="3000" b="0" i="0" dirty="0">
                <a:effectLst/>
              </a:rPr>
              <a:t> (GUEDES, 2008). 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EA734346-BE50-F45B-D4AC-E671F362D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159" y="5624681"/>
            <a:ext cx="1289506" cy="123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742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5C34B59-5324-2DCA-8F45-40FB331BF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23606"/>
            <a:ext cx="5066675" cy="5066675"/>
          </a:xfrm>
          <a:prstGeom prst="rect">
            <a:avLst/>
          </a:prstGeom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EEC9DD92-287F-B891-AF60-CF4278E7FC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494" y="5624681"/>
            <a:ext cx="1289506" cy="123331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21BEF46-8206-FFE9-D86E-269F2ED415AB}"/>
              </a:ext>
            </a:extLst>
          </p:cNvPr>
          <p:cNvSpPr txBox="1"/>
          <p:nvPr/>
        </p:nvSpPr>
        <p:spPr>
          <a:xfrm>
            <a:off x="644753" y="794785"/>
            <a:ext cx="442512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0" i="0" dirty="0">
                <a:effectLst/>
              </a:rPr>
              <a:t>A </a:t>
            </a:r>
            <a:r>
              <a:rPr lang="en-US" sz="3200" b="0" i="0" dirty="0" err="1">
                <a:effectLst/>
              </a:rPr>
              <a:t>sequência</a:t>
            </a:r>
            <a:r>
              <a:rPr lang="en-US" sz="3200" b="0" i="0" dirty="0">
                <a:effectLst/>
              </a:rPr>
              <a:t> de </a:t>
            </a:r>
            <a:r>
              <a:rPr lang="en-US" sz="3200" b="0" i="0" dirty="0" err="1">
                <a:effectLst/>
              </a:rPr>
              <a:t>episódios</a:t>
            </a:r>
            <a:r>
              <a:rPr lang="en-US" sz="3200" b="0" i="0" dirty="0">
                <a:effectLst/>
              </a:rPr>
              <a:t> é </a:t>
            </a:r>
            <a:r>
              <a:rPr lang="en-US" sz="3200" b="0" i="0" dirty="0" err="1">
                <a:effectLst/>
              </a:rPr>
              <a:t>geradora</a:t>
            </a:r>
            <a:r>
              <a:rPr lang="en-US" sz="3200" b="0" i="0" dirty="0">
                <a:effectLst/>
              </a:rPr>
              <a:t> do </a:t>
            </a:r>
            <a:r>
              <a:rPr lang="en-US" sz="3200" b="0" i="0" dirty="0" err="1">
                <a:effectLst/>
              </a:rPr>
              <a:t>estresse</a:t>
            </a:r>
            <a:r>
              <a:rPr lang="en-US" sz="3200" b="0" i="0" dirty="0">
                <a:effectLst/>
              </a:rPr>
              <a:t>, </a:t>
            </a:r>
            <a:r>
              <a:rPr lang="en-US" sz="3200" b="0" i="0" dirty="0" err="1">
                <a:effectLst/>
              </a:rPr>
              <a:t>vindo</a:t>
            </a:r>
            <a:r>
              <a:rPr lang="en-US" sz="3200" b="0" i="0" dirty="0">
                <a:effectLst/>
              </a:rPr>
              <a:t> </a:t>
            </a:r>
            <a:r>
              <a:rPr lang="en-US" sz="3200" b="0" i="0" dirty="0" err="1">
                <a:effectLst/>
              </a:rPr>
              <a:t>produzir</a:t>
            </a:r>
            <a:r>
              <a:rPr lang="en-US" sz="3200" b="0" i="0" dirty="0">
                <a:effectLst/>
              </a:rPr>
              <a:t> </a:t>
            </a:r>
            <a:r>
              <a:rPr lang="en-US" sz="3200" b="0" i="0" dirty="0" err="1">
                <a:effectLst/>
              </a:rPr>
              <a:t>substâncias</a:t>
            </a:r>
            <a:r>
              <a:rPr lang="en-US" sz="3200" b="0" i="0" dirty="0">
                <a:effectLst/>
              </a:rPr>
              <a:t> </a:t>
            </a:r>
            <a:r>
              <a:rPr lang="en-US" sz="3200" b="0" i="0" dirty="0" err="1">
                <a:effectLst/>
              </a:rPr>
              <a:t>hormonais</a:t>
            </a:r>
            <a:r>
              <a:rPr lang="en-US" sz="3200" b="0" i="0" dirty="0">
                <a:effectLst/>
              </a:rPr>
              <a:t> que </a:t>
            </a:r>
            <a:r>
              <a:rPr lang="en-US" sz="3200" b="0" i="0" dirty="0" err="1">
                <a:effectLst/>
              </a:rPr>
              <a:t>podem</a:t>
            </a:r>
            <a:r>
              <a:rPr lang="en-US" sz="3200" b="0" i="0" dirty="0">
                <a:effectLst/>
              </a:rPr>
              <a:t> </a:t>
            </a:r>
            <a:r>
              <a:rPr lang="en-US" sz="3200" b="0" i="0" dirty="0" err="1">
                <a:effectLst/>
              </a:rPr>
              <a:t>acelerar</a:t>
            </a:r>
            <a:r>
              <a:rPr lang="en-US" sz="3200" b="0" i="0" dirty="0">
                <a:effectLst/>
              </a:rPr>
              <a:t> </a:t>
            </a:r>
            <a:r>
              <a:rPr lang="en-US" sz="3200" b="0" i="0" dirty="0" err="1">
                <a:effectLst/>
              </a:rPr>
              <a:t>processos</a:t>
            </a:r>
            <a:r>
              <a:rPr lang="en-US" sz="3200" b="0" i="0" dirty="0">
                <a:effectLst/>
              </a:rPr>
              <a:t> </a:t>
            </a:r>
            <a:r>
              <a:rPr lang="en-US" sz="3200" b="0" i="0" dirty="0" err="1">
                <a:effectLst/>
              </a:rPr>
              <a:t>depressivos</a:t>
            </a:r>
            <a:r>
              <a:rPr lang="en-US" sz="3200" b="0" i="0" dirty="0">
                <a:effectLst/>
              </a:rPr>
              <a:t> e </a:t>
            </a:r>
            <a:r>
              <a:rPr lang="en-US" sz="3200" b="0" i="0" dirty="0" err="1">
                <a:effectLst/>
              </a:rPr>
              <a:t>modificações</a:t>
            </a:r>
            <a:r>
              <a:rPr lang="en-US" sz="3200" b="0" i="0" dirty="0">
                <a:effectLst/>
              </a:rPr>
              <a:t> nos </a:t>
            </a:r>
            <a:r>
              <a:rPr lang="en-US" sz="3200" b="0" i="0" dirty="0" err="1">
                <a:effectLst/>
              </a:rPr>
              <a:t>neurotransmissores</a:t>
            </a:r>
            <a:r>
              <a:rPr lang="en-US" sz="3200" b="0" i="0" dirty="0">
                <a:effectLst/>
              </a:rPr>
              <a:t> </a:t>
            </a:r>
            <a:r>
              <a:rPr lang="en-US" sz="3200" b="0" i="0" dirty="0" err="1">
                <a:effectLst/>
              </a:rPr>
              <a:t>cerebrais</a:t>
            </a:r>
            <a:r>
              <a:rPr lang="en-US" sz="3200" b="0" i="0" dirty="0">
                <a:effectLst/>
              </a:rPr>
              <a:t> (HIRIGOYEN, 2011).</a:t>
            </a:r>
          </a:p>
        </p:txBody>
      </p:sp>
    </p:spTree>
    <p:extLst>
      <p:ext uri="{BB962C8B-B14F-4D97-AF65-F5344CB8AC3E}">
        <p14:creationId xmlns:p14="http://schemas.microsoft.com/office/powerpoint/2010/main" val="3586421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D46679-CC5C-D1BE-FEC9-3B44FDB55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79" y="145472"/>
            <a:ext cx="5882121" cy="620105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2BE3ADA-5AC8-03FE-C646-053AA8DBC1F9}"/>
              </a:ext>
            </a:extLst>
          </p:cNvPr>
          <p:cNvSpPr txBox="1"/>
          <p:nvPr/>
        </p:nvSpPr>
        <p:spPr>
          <a:xfrm>
            <a:off x="103042" y="6419397"/>
            <a:ext cx="9955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https://womenshealthbrasil.com.br/escapes-pausa-aliviar-estresse-cronico/estresse-sintomas/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F6D2BD3A-EDB4-663C-862A-3C3C4A387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494" y="5624681"/>
            <a:ext cx="1289506" cy="123331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371D224-D7A4-EFB6-FFF8-75B82562BF49}"/>
              </a:ext>
            </a:extLst>
          </p:cNvPr>
          <p:cNvSpPr txBox="1"/>
          <p:nvPr/>
        </p:nvSpPr>
        <p:spPr>
          <a:xfrm>
            <a:off x="6754039" y="419568"/>
            <a:ext cx="4723727" cy="5853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 err="1"/>
              <a:t>Calúnia</a:t>
            </a:r>
            <a:r>
              <a:rPr lang="en-US" sz="3200" dirty="0"/>
              <a:t>, </a:t>
            </a:r>
            <a:r>
              <a:rPr lang="en-US" sz="3200" dirty="0" err="1"/>
              <a:t>difamação</a:t>
            </a:r>
            <a:r>
              <a:rPr lang="en-US" sz="3200" dirty="0"/>
              <a:t>, </a:t>
            </a:r>
            <a:r>
              <a:rPr lang="en-US" sz="3200" dirty="0" err="1"/>
              <a:t>ridicularização</a:t>
            </a:r>
            <a:r>
              <a:rPr lang="en-US" sz="3200" dirty="0"/>
              <a:t>, </a:t>
            </a:r>
            <a:r>
              <a:rPr lang="en-US" sz="3200" dirty="0" err="1"/>
              <a:t>humilhação</a:t>
            </a:r>
            <a:r>
              <a:rPr lang="en-US" sz="3200" dirty="0"/>
              <a:t>, </a:t>
            </a:r>
            <a:r>
              <a:rPr lang="en-US" sz="3200" dirty="0" err="1"/>
              <a:t>constrangimento</a:t>
            </a:r>
            <a:r>
              <a:rPr lang="en-US" sz="3200" dirty="0"/>
              <a:t> </a:t>
            </a:r>
            <a:r>
              <a:rPr lang="en-US" sz="3200" dirty="0" err="1"/>
              <a:t>podem</a:t>
            </a:r>
            <a:r>
              <a:rPr lang="en-US" sz="3200" dirty="0"/>
              <a:t> </a:t>
            </a:r>
            <a:r>
              <a:rPr lang="en-US" sz="3200" dirty="0" err="1"/>
              <a:t>acarretar</a:t>
            </a:r>
            <a:r>
              <a:rPr lang="en-US" sz="3200" dirty="0"/>
              <a:t> um </a:t>
            </a:r>
            <a:r>
              <a:rPr lang="en-US" sz="3200" dirty="0" err="1"/>
              <a:t>processo</a:t>
            </a:r>
            <a:r>
              <a:rPr lang="en-US" sz="3200" dirty="0"/>
              <a:t> de </a:t>
            </a:r>
            <a:r>
              <a:rPr lang="en-US" sz="3200" dirty="0" err="1"/>
              <a:t>fragilização</a:t>
            </a:r>
            <a:r>
              <a:rPr lang="en-US" sz="3200" dirty="0"/>
              <a:t> dos </a:t>
            </a:r>
            <a:r>
              <a:rPr lang="en-US" sz="3200" dirty="0" err="1"/>
              <a:t>assediados</a:t>
            </a:r>
            <a:r>
              <a:rPr lang="en-US" sz="3200" dirty="0"/>
              <a:t>, </a:t>
            </a:r>
            <a:r>
              <a:rPr lang="en-US" sz="3200" dirty="0" err="1"/>
              <a:t>promovendo</a:t>
            </a:r>
            <a:r>
              <a:rPr lang="en-US" sz="3200" dirty="0"/>
              <a:t> o isolamento e </a:t>
            </a:r>
            <a:r>
              <a:rPr lang="en-US" sz="3200" dirty="0" err="1"/>
              <a:t>prejuízos</a:t>
            </a:r>
            <a:r>
              <a:rPr lang="en-US" sz="3200" dirty="0"/>
              <a:t> à saúde e interação social. Os </a:t>
            </a:r>
            <a:r>
              <a:rPr lang="en-US" sz="3200" dirty="0" err="1"/>
              <a:t>assédios</a:t>
            </a:r>
            <a:r>
              <a:rPr lang="en-US" sz="3200" dirty="0"/>
              <a:t> </a:t>
            </a:r>
            <a:r>
              <a:rPr lang="en-US" sz="3200" dirty="0" err="1"/>
              <a:t>repetitivos</a:t>
            </a:r>
            <a:r>
              <a:rPr lang="en-US" sz="3200" dirty="0"/>
              <a:t> e o </a:t>
            </a:r>
            <a:r>
              <a:rPr lang="en-US" sz="3200" dirty="0" err="1"/>
              <a:t>desgaste</a:t>
            </a:r>
            <a:r>
              <a:rPr lang="en-US" sz="3200" dirty="0"/>
              <a:t> </a:t>
            </a:r>
            <a:r>
              <a:rPr lang="en-US" sz="3200" dirty="0" err="1"/>
              <a:t>progressivo</a:t>
            </a:r>
            <a:r>
              <a:rPr lang="en-US" sz="3200" dirty="0"/>
              <a:t> </a:t>
            </a:r>
            <a:r>
              <a:rPr lang="en-US" sz="3200" dirty="0" err="1"/>
              <a:t>desencadeiam</a:t>
            </a:r>
            <a:r>
              <a:rPr lang="en-US" sz="3200" dirty="0"/>
              <a:t> </a:t>
            </a:r>
            <a:r>
              <a:rPr lang="en-US" sz="3200" dirty="0" err="1"/>
              <a:t>esgotamento</a:t>
            </a:r>
            <a:r>
              <a:rPr lang="en-US" sz="3200" dirty="0"/>
              <a:t> </a:t>
            </a:r>
            <a:r>
              <a:rPr lang="en-US" sz="3200" dirty="0" err="1"/>
              <a:t>psíquico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053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61E7EDE-CB4A-402F-B0FB-8640C3589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2BBEB8-4077-499F-80FD-AA9827A8D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395" y="608243"/>
            <a:ext cx="3380205" cy="544507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CEC53DA-20AE-0ADB-E3F7-D9EC2F8A9240}"/>
              </a:ext>
            </a:extLst>
          </p:cNvPr>
          <p:cNvSpPr txBox="1"/>
          <p:nvPr/>
        </p:nvSpPr>
        <p:spPr>
          <a:xfrm>
            <a:off x="4960316" y="1288934"/>
            <a:ext cx="6605293" cy="4280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400" dirty="0"/>
              <a:t>RESPEITAR OS LIMITES INDIVIDUAIS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3B7728-0C26-4662-B285-85C645523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53319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C367AD-9838-470A-87EF-678609CC8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770606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CF1642-4E76-4223-A010-6334380A2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236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0DAB0B8B-A1BC-9069-B292-E59FE993C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494" y="5624681"/>
            <a:ext cx="1289506" cy="123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5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3" name="Rectangle 3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E4CA544-97D0-BEAB-2494-C59F2A780D89}"/>
              </a:ext>
            </a:extLst>
          </p:cNvPr>
          <p:cNvSpPr txBox="1"/>
          <p:nvPr/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b="0" i="0">
                <a:effectLst/>
                <a:latin typeface="+mj-lt"/>
                <a:ea typeface="+mj-ea"/>
                <a:cs typeface="+mj-cs"/>
              </a:rPr>
              <a:t>Para as organizações os reflexos são:</a:t>
            </a:r>
          </a:p>
        </p:txBody>
      </p:sp>
      <p:sp>
        <p:nvSpPr>
          <p:cNvPr id="3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C7C7FE6-7F27-FB98-8431-36CC0083BF7A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</a:rPr>
              <a:t>redução</a:t>
            </a:r>
            <a:r>
              <a:rPr lang="en-US" sz="2000" b="0" i="0" dirty="0">
                <a:effectLst/>
              </a:rPr>
              <a:t> da produtividade;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</a:rPr>
              <a:t>rotatividade</a:t>
            </a:r>
            <a:r>
              <a:rPr lang="en-US" sz="2000" b="0" i="0" dirty="0">
                <a:effectLst/>
              </a:rPr>
              <a:t> de </a:t>
            </a:r>
            <a:r>
              <a:rPr lang="en-US" sz="2000" b="0" i="0" dirty="0" err="1">
                <a:effectLst/>
              </a:rPr>
              <a:t>pessoal</a:t>
            </a:r>
            <a:r>
              <a:rPr lang="en-US" sz="2000" b="0" i="0" dirty="0">
                <a:effectLst/>
              </a:rPr>
              <a:t>;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</a:rPr>
              <a:t>aumento de </a:t>
            </a:r>
            <a:r>
              <a:rPr lang="en-US" sz="2000" b="0" i="0" dirty="0" err="1">
                <a:effectLst/>
              </a:rPr>
              <a:t>erros</a:t>
            </a:r>
            <a:r>
              <a:rPr lang="en-US" sz="2000" b="0" i="0" dirty="0">
                <a:effectLst/>
              </a:rPr>
              <a:t> e acidentes;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</a:rPr>
              <a:t>absenteísmo</a:t>
            </a:r>
            <a:r>
              <a:rPr lang="en-US" sz="2000" b="0" i="0" dirty="0">
                <a:effectLst/>
              </a:rPr>
              <a:t> (</a:t>
            </a:r>
            <a:r>
              <a:rPr lang="en-US" sz="2000" b="0" i="0" dirty="0" err="1">
                <a:effectLst/>
              </a:rPr>
              <a:t>faltas</a:t>
            </a:r>
            <a:r>
              <a:rPr lang="en-US" sz="2000" b="0" i="0" dirty="0">
                <a:effectLst/>
              </a:rPr>
              <a:t>);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</a:rPr>
              <a:t>licenças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médicas</a:t>
            </a:r>
            <a:r>
              <a:rPr lang="en-US" sz="2000" b="0" i="0" dirty="0">
                <a:effectLst/>
              </a:rPr>
              <a:t>;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</a:rPr>
              <a:t>exposição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negativa</a:t>
            </a:r>
            <a:r>
              <a:rPr lang="en-US" sz="2000" b="0" i="0" dirty="0">
                <a:effectLst/>
              </a:rPr>
              <a:t> da </a:t>
            </a:r>
            <a:r>
              <a:rPr lang="en-US" sz="2000" b="0" i="0" dirty="0" err="1">
                <a:effectLst/>
              </a:rPr>
              <a:t>marca</a:t>
            </a:r>
            <a:r>
              <a:rPr lang="en-US" sz="2000" b="0" i="0" dirty="0">
                <a:effectLst/>
              </a:rPr>
              <a:t>;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</a:rPr>
              <a:t>indenizações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trabalhistas</a:t>
            </a:r>
            <a:r>
              <a:rPr lang="en-US" sz="2000" b="0" i="0" dirty="0">
                <a:effectLst/>
              </a:rPr>
              <a:t> e </a:t>
            </a:r>
            <a:r>
              <a:rPr lang="en-US" sz="2000" b="0" i="0" dirty="0" err="1">
                <a:effectLst/>
              </a:rPr>
              <a:t>multas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administrativas</a:t>
            </a:r>
            <a:r>
              <a:rPr lang="en-US" sz="2000" dirty="0"/>
              <a:t>.</a:t>
            </a:r>
            <a:endParaRPr lang="en-US" sz="2000" b="0" i="0" dirty="0">
              <a:effectLst/>
            </a:endParaRPr>
          </a:p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sz="1200" b="0" i="0" dirty="0">
                <a:effectLst/>
              </a:rPr>
              <a:t>(BARRETO e HELOANI, 2014; DUARTE e ALMEIDA, 2015; PONCIANO e OLIVEIRA, 2017; ARRUDA, 2017; SILVEIRA e SARAIVA, 2021)</a:t>
            </a:r>
          </a:p>
        </p:txBody>
      </p:sp>
      <p:pic>
        <p:nvPicPr>
          <p:cNvPr id="3076" name="Picture 4" descr="Uma pessoa exausta no trabalho após um árduo dia de trabalho, cansada da  rotina. | Foto Premium">
            <a:extLst>
              <a:ext uri="{FF2B5EF4-FFF2-40B4-BE49-F238E27FC236}">
                <a16:creationId xmlns:a16="http://schemas.microsoft.com/office/drawing/2014/main" id="{1591CD16-8B60-35D6-7724-0005649FD1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47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61926AD5-DA05-B9E1-3C08-2B2245200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494" y="5624681"/>
            <a:ext cx="1289506" cy="123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31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F3D996F2-0E39-6A5E-9CBE-EF0A67A84E0A}"/>
              </a:ext>
            </a:extLst>
          </p:cNvPr>
          <p:cNvSpPr txBox="1"/>
          <p:nvPr/>
        </p:nvSpPr>
        <p:spPr>
          <a:xfrm>
            <a:off x="582118" y="977209"/>
            <a:ext cx="5068874" cy="68579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VÍTIMA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Buscar </a:t>
            </a:r>
            <a:r>
              <a:rPr lang="en-US" sz="1900" dirty="0" err="1"/>
              <a:t>canais</a:t>
            </a:r>
            <a:r>
              <a:rPr lang="en-US" sz="1900" dirty="0"/>
              <a:t> de </a:t>
            </a:r>
            <a:r>
              <a:rPr lang="en-US" sz="1900" dirty="0" err="1"/>
              <a:t>denúncia</a:t>
            </a:r>
            <a:r>
              <a:rPr lang="en-US" sz="1900" dirty="0"/>
              <a:t> e apoio </a:t>
            </a:r>
            <a:r>
              <a:rPr lang="en-US" sz="1900" dirty="0" err="1"/>
              <a:t>disponíveis</a:t>
            </a:r>
            <a:r>
              <a:rPr lang="en-US" sz="1900" dirty="0"/>
              <a:t> para </a:t>
            </a:r>
            <a:r>
              <a:rPr lang="en-US" sz="1900" dirty="0" err="1"/>
              <a:t>orientações</a:t>
            </a:r>
            <a:r>
              <a:rPr lang="en-US" sz="1900" dirty="0"/>
              <a:t> de </a:t>
            </a:r>
            <a:r>
              <a:rPr lang="en-US" sz="1900" dirty="0" err="1"/>
              <a:t>como</a:t>
            </a:r>
            <a:r>
              <a:rPr lang="en-US" sz="1900" dirty="0"/>
              <a:t> </a:t>
            </a:r>
            <a:r>
              <a:rPr lang="en-US" sz="1900" dirty="0" err="1"/>
              <a:t>proceder</a:t>
            </a:r>
            <a:r>
              <a:rPr lang="en-US" sz="1900" dirty="0"/>
              <a:t>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Buscar </a:t>
            </a:r>
            <a:r>
              <a:rPr lang="en-US" sz="1900" dirty="0" err="1"/>
              <a:t>ajuda</a:t>
            </a:r>
            <a:r>
              <a:rPr lang="en-US" sz="1900" dirty="0"/>
              <a:t> de </a:t>
            </a:r>
            <a:r>
              <a:rPr lang="en-US" sz="1900" dirty="0" err="1"/>
              <a:t>colegas</a:t>
            </a:r>
            <a:r>
              <a:rPr lang="en-US" sz="1900" dirty="0"/>
              <a:t> de </a:t>
            </a:r>
            <a:r>
              <a:rPr lang="en-US" sz="1900" dirty="0" err="1"/>
              <a:t>confiança</a:t>
            </a:r>
            <a:r>
              <a:rPr lang="en-US" sz="1900" dirty="0"/>
              <a:t>, </a:t>
            </a:r>
            <a:r>
              <a:rPr lang="en-US" sz="1900" dirty="0" err="1"/>
              <a:t>testemunhas</a:t>
            </a:r>
            <a:r>
              <a:rPr lang="en-US" sz="1900" dirty="0"/>
              <a:t> dos </a:t>
            </a:r>
            <a:r>
              <a:rPr lang="en-US" sz="1900" dirty="0" err="1"/>
              <a:t>fatos</a:t>
            </a:r>
            <a:r>
              <a:rPr lang="en-US" sz="1900" dirty="0"/>
              <a:t> ou que já </a:t>
            </a:r>
            <a:r>
              <a:rPr lang="en-US" sz="1900" dirty="0" err="1"/>
              <a:t>passaram</a:t>
            </a:r>
            <a:r>
              <a:rPr lang="en-US" sz="1900" dirty="0"/>
              <a:t> pela </a:t>
            </a:r>
            <a:r>
              <a:rPr lang="en-US" sz="1900" dirty="0" err="1"/>
              <a:t>mesma</a:t>
            </a:r>
            <a:r>
              <a:rPr lang="en-US" sz="1900" dirty="0"/>
              <a:t> </a:t>
            </a:r>
            <a:r>
              <a:rPr lang="en-US" sz="1900" dirty="0" err="1"/>
              <a:t>situação</a:t>
            </a:r>
            <a:r>
              <a:rPr lang="en-US" sz="1900" dirty="0"/>
              <a:t>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Buscar </a:t>
            </a:r>
            <a:r>
              <a:rPr lang="en-US" sz="1900" dirty="0" err="1"/>
              <a:t>orientação</a:t>
            </a:r>
            <a:r>
              <a:rPr lang="en-US" sz="1900" dirty="0"/>
              <a:t> </a:t>
            </a:r>
            <a:r>
              <a:rPr lang="en-US" sz="1900" dirty="0" err="1"/>
              <a:t>psicológica</a:t>
            </a:r>
            <a:r>
              <a:rPr lang="en-US" sz="1900" dirty="0"/>
              <a:t> para </a:t>
            </a:r>
            <a:r>
              <a:rPr lang="en-US" sz="1900" dirty="0" err="1"/>
              <a:t>enfrentamento</a:t>
            </a:r>
            <a:r>
              <a:rPr lang="en-US" sz="1900" dirty="0"/>
              <a:t> de tais </a:t>
            </a:r>
            <a:r>
              <a:rPr lang="en-US" sz="1900" dirty="0" err="1"/>
              <a:t>situações</a:t>
            </a:r>
            <a:r>
              <a:rPr lang="en-US" sz="19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TESTEMUNHA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/>
              <a:t>Oferecer</a:t>
            </a:r>
            <a:r>
              <a:rPr lang="en-US" sz="1900" dirty="0"/>
              <a:t> apoio à </a:t>
            </a:r>
            <a:r>
              <a:rPr lang="en-US" sz="1900" dirty="0" err="1"/>
              <a:t>vítima</a:t>
            </a:r>
            <a:r>
              <a:rPr lang="en-US" sz="1900" dirty="0"/>
              <a:t>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/>
              <a:t>Disponibilizar</a:t>
            </a:r>
            <a:r>
              <a:rPr lang="en-US" sz="1900" dirty="0"/>
              <a:t>-se </a:t>
            </a:r>
            <a:r>
              <a:rPr lang="en-US" sz="1900" dirty="0" err="1"/>
              <a:t>como</a:t>
            </a:r>
            <a:r>
              <a:rPr lang="en-US" sz="1900" dirty="0"/>
              <a:t> </a:t>
            </a:r>
            <a:r>
              <a:rPr lang="en-US" sz="1900" dirty="0" err="1"/>
              <a:t>testemunha</a:t>
            </a:r>
            <a:r>
              <a:rPr lang="en-US" sz="1900" dirty="0"/>
              <a:t>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/>
              <a:t>Colaborar</a:t>
            </a:r>
            <a:r>
              <a:rPr lang="en-US" sz="1900" dirty="0"/>
              <a:t> com a </a:t>
            </a:r>
            <a:r>
              <a:rPr lang="en-US" sz="1900" dirty="0" err="1"/>
              <a:t>apuração</a:t>
            </a:r>
            <a:r>
              <a:rPr lang="en-US" sz="1900" dirty="0"/>
              <a:t> dos </a:t>
            </a:r>
            <a:r>
              <a:rPr lang="en-US" sz="1900" dirty="0" err="1"/>
              <a:t>fatos</a:t>
            </a:r>
            <a:r>
              <a:rPr lang="en-US" sz="1900" dirty="0"/>
              <a:t>, </a:t>
            </a:r>
            <a:r>
              <a:rPr lang="en-US" sz="1900" dirty="0" err="1"/>
              <a:t>passar</a:t>
            </a:r>
            <a:r>
              <a:rPr lang="en-US" sz="1900" dirty="0"/>
              <a:t> </a:t>
            </a:r>
            <a:r>
              <a:rPr lang="en-US" sz="1900" dirty="0" err="1"/>
              <a:t>informações</a:t>
            </a:r>
            <a:r>
              <a:rPr lang="en-US" sz="1900" dirty="0"/>
              <a:t> </a:t>
            </a:r>
            <a:r>
              <a:rPr lang="en-US" sz="1900" dirty="0" err="1"/>
              <a:t>verídicas</a:t>
            </a:r>
            <a:r>
              <a:rPr lang="en-US" sz="1900" dirty="0"/>
              <a:t> e </a:t>
            </a:r>
            <a:r>
              <a:rPr lang="en-US" sz="1900" dirty="0" err="1"/>
              <a:t>presenciadas</a:t>
            </a:r>
            <a:r>
              <a:rPr lang="en-US" sz="1900" dirty="0"/>
              <a:t>, ser </a:t>
            </a:r>
            <a:r>
              <a:rPr lang="en-US" sz="1900" dirty="0" err="1"/>
              <a:t>imparcial</a:t>
            </a:r>
            <a:r>
              <a:rPr lang="en-US" sz="1900" dirty="0"/>
              <a:t>. </a:t>
            </a:r>
          </a:p>
          <a:p>
            <a:r>
              <a:rPr lang="pt-BR" sz="1800" dirty="0"/>
              <a:t>ORGANIZAÇÕES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/>
              <a:t>Acolhimento – a vítima não está sozinha.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/>
              <a:t>Implementar políticas e procedimentos </a:t>
            </a:r>
            <a:r>
              <a:rPr lang="pt-BR" sz="1800" dirty="0" err="1"/>
              <a:t>antiassedio</a:t>
            </a:r>
            <a:r>
              <a:rPr lang="pt-BR" sz="1800" dirty="0"/>
              <a:t>!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/>
              <a:t>Aplicar as ações previamente previstas. 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19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/>
          </a:p>
        </p:txBody>
      </p:sp>
      <p:pic>
        <p:nvPicPr>
          <p:cNvPr id="4" name="Picture 3" descr="Caneta colocada na parte superior de uma linha de assinatura">
            <a:extLst>
              <a:ext uri="{FF2B5EF4-FFF2-40B4-BE49-F238E27FC236}">
                <a16:creationId xmlns:a16="http://schemas.microsoft.com/office/drawing/2014/main" id="{E37C9AD3-84D3-A184-ECC8-7A05BA8887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36336" r="-1" b="-1"/>
          <a:stretch/>
        </p:blipFill>
        <p:spPr>
          <a:xfrm>
            <a:off x="5936776" y="10"/>
            <a:ext cx="6255224" cy="685799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0D5E805-AB67-C6F7-45A7-286B3389058D}"/>
              </a:ext>
            </a:extLst>
          </p:cNvPr>
          <p:cNvSpPr txBox="1"/>
          <p:nvPr/>
        </p:nvSpPr>
        <p:spPr>
          <a:xfrm>
            <a:off x="582118" y="264117"/>
            <a:ext cx="2709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QUAL O MEU PAPEL?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C5AF3DE-E03C-746F-1373-29BE741C18DB}"/>
              </a:ext>
            </a:extLst>
          </p:cNvPr>
          <p:cNvSpPr txBox="1"/>
          <p:nvPr/>
        </p:nvSpPr>
        <p:spPr>
          <a:xfrm>
            <a:off x="5936776" y="6574167"/>
            <a:ext cx="3927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Valor Crucial e MTE</a:t>
            </a:r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664B3A8F-20B0-3A58-44E0-5FC854249F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494" y="5624681"/>
            <a:ext cx="1289506" cy="123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40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423E551-660B-64A4-A907-3DBF90DFE401}"/>
              </a:ext>
            </a:extLst>
          </p:cNvPr>
          <p:cNvSpPr txBox="1"/>
          <p:nvPr/>
        </p:nvSpPr>
        <p:spPr>
          <a:xfrm>
            <a:off x="196060" y="95732"/>
            <a:ext cx="62971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O QUE PODEMOS FAZER?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73A3AD-32BB-8968-FF60-FAE467BA9C4D}"/>
              </a:ext>
            </a:extLst>
          </p:cNvPr>
          <p:cNvSpPr txBox="1"/>
          <p:nvPr/>
        </p:nvSpPr>
        <p:spPr>
          <a:xfrm>
            <a:off x="152361" y="1159411"/>
            <a:ext cx="6297118" cy="5317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</a:t>
            </a:r>
            <a:r>
              <a:rPr lang="en-US" sz="2000" dirty="0" err="1">
                <a:effectLst/>
              </a:rPr>
              <a:t>rocedimentos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preventivos</a:t>
            </a:r>
            <a:r>
              <a:rPr lang="en-US" sz="2000" dirty="0"/>
              <a:t> - </a:t>
            </a:r>
            <a:r>
              <a:rPr lang="en-US" sz="2000" dirty="0" err="1">
                <a:effectLst/>
              </a:rPr>
              <a:t>ações</a:t>
            </a:r>
            <a:r>
              <a:rPr lang="en-US" sz="2000" dirty="0">
                <a:effectLst/>
              </a:rPr>
              <a:t> de </a:t>
            </a:r>
            <a:r>
              <a:rPr lang="en-US" sz="2000" dirty="0" err="1">
                <a:effectLst/>
              </a:rPr>
              <a:t>informação</a:t>
            </a:r>
            <a:r>
              <a:rPr lang="en-US" sz="2000" dirty="0">
                <a:effectLst/>
              </a:rPr>
              <a:t> e de </a:t>
            </a:r>
            <a:r>
              <a:rPr lang="en-US" sz="2000" dirty="0" err="1">
                <a:effectLst/>
              </a:rPr>
              <a:t>sensibilização</a:t>
            </a:r>
            <a:r>
              <a:rPr lang="en-US" sz="2000" dirty="0">
                <a:effectLst/>
              </a:rPr>
              <a:t> para todos os </a:t>
            </a:r>
            <a:r>
              <a:rPr lang="en-US" sz="2000" dirty="0" err="1">
                <a:effectLst/>
              </a:rPr>
              <a:t>níveis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hierárquicos</a:t>
            </a:r>
            <a:r>
              <a:rPr lang="en-US" sz="2000" dirty="0">
                <a:effectLst/>
              </a:rPr>
              <a:t>;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Oferecer</a:t>
            </a:r>
            <a:r>
              <a:rPr lang="en-US" sz="2000" dirty="0"/>
              <a:t> ambiente de </a:t>
            </a:r>
            <a:r>
              <a:rPr lang="en-US" sz="2000" dirty="0" err="1"/>
              <a:t>segurança</a:t>
            </a:r>
            <a:r>
              <a:rPr lang="en-US" sz="2000" dirty="0"/>
              <a:t> </a:t>
            </a:r>
            <a:r>
              <a:rPr lang="en-US" sz="2000" dirty="0" err="1"/>
              <a:t>psicológica</a:t>
            </a:r>
            <a:r>
              <a:rPr lang="en-US" sz="2000" dirty="0"/>
              <a:t>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Fortalecimento</a:t>
            </a:r>
            <a:r>
              <a:rPr lang="en-US" sz="2000" dirty="0"/>
              <a:t> e </a:t>
            </a:r>
            <a:r>
              <a:rPr lang="en-US" sz="2000" dirty="0" err="1"/>
              <a:t>acesso</a:t>
            </a:r>
            <a:r>
              <a:rPr lang="en-US" sz="2000" dirty="0"/>
              <a:t> da </a:t>
            </a:r>
            <a:r>
              <a:rPr lang="en-US" sz="2000" dirty="0" err="1"/>
              <a:t>vítima</a:t>
            </a:r>
            <a:r>
              <a:rPr lang="en-US" sz="2000" dirty="0"/>
              <a:t> de </a:t>
            </a:r>
            <a:r>
              <a:rPr lang="en-US" sz="2000" dirty="0" err="1"/>
              <a:t>assédio</a:t>
            </a:r>
            <a:r>
              <a:rPr lang="en-US" sz="2000" dirty="0"/>
              <a:t> à </a:t>
            </a:r>
            <a:r>
              <a:rPr lang="en-US" sz="2000" dirty="0" err="1"/>
              <a:t>psicoterapia</a:t>
            </a:r>
            <a:r>
              <a:rPr lang="en-US" sz="2000" dirty="0"/>
              <a:t>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Programas</a:t>
            </a:r>
            <a:r>
              <a:rPr lang="en-US" sz="2000" dirty="0"/>
              <a:t> de </a:t>
            </a:r>
            <a:r>
              <a:rPr lang="en-US" sz="2000" dirty="0" err="1"/>
              <a:t>Responsabilidade</a:t>
            </a:r>
            <a:r>
              <a:rPr lang="en-US" sz="2000" dirty="0"/>
              <a:t> Comportamental e Emocional para todos da equipe;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I</a:t>
            </a:r>
            <a:r>
              <a:rPr lang="en-US" sz="2000" dirty="0" err="1">
                <a:effectLst/>
              </a:rPr>
              <a:t>nserção</a:t>
            </a:r>
            <a:r>
              <a:rPr lang="en-US" sz="2000" dirty="0">
                <a:effectLst/>
              </a:rPr>
              <a:t> de </a:t>
            </a:r>
            <a:r>
              <a:rPr lang="en-US" sz="2000" dirty="0" err="1">
                <a:effectLst/>
              </a:rPr>
              <a:t>cláusulas</a:t>
            </a:r>
            <a:r>
              <a:rPr lang="en-US" sz="2000" dirty="0">
                <a:effectLst/>
              </a:rPr>
              <a:t> de </a:t>
            </a:r>
            <a:r>
              <a:rPr lang="en-US" sz="2000" dirty="0" err="1">
                <a:effectLst/>
              </a:rPr>
              <a:t>proteção</a:t>
            </a:r>
            <a:r>
              <a:rPr lang="en-US" sz="2000" dirty="0">
                <a:effectLst/>
              </a:rPr>
              <a:t> contra </a:t>
            </a:r>
            <a:r>
              <a:rPr lang="en-US" sz="2000" dirty="0" err="1">
                <a:effectLst/>
              </a:rPr>
              <a:t>assédio</a:t>
            </a:r>
            <a:r>
              <a:rPr lang="en-US" sz="2000" dirty="0">
                <a:effectLst/>
              </a:rPr>
              <a:t> moral </a:t>
            </a:r>
            <a:r>
              <a:rPr lang="en-US" sz="2000" dirty="0" err="1">
                <a:effectLst/>
              </a:rPr>
              <a:t>nas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empresas</a:t>
            </a:r>
            <a:r>
              <a:rPr lang="en-US" sz="2000" dirty="0">
                <a:effectLst/>
              </a:rPr>
              <a:t> em seus </a:t>
            </a:r>
            <a:r>
              <a:rPr lang="en-US" sz="2000" dirty="0" err="1">
                <a:effectLst/>
              </a:rPr>
              <a:t>estatutos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internos</a:t>
            </a:r>
            <a:r>
              <a:rPr lang="en-US" sz="2000" dirty="0"/>
              <a:t>, </a:t>
            </a:r>
            <a:r>
              <a:rPr lang="en-US" sz="2000" dirty="0" err="1"/>
              <a:t>sendo</a:t>
            </a:r>
            <a:r>
              <a:rPr lang="en-US" sz="2000" dirty="0"/>
              <a:t> o </a:t>
            </a:r>
            <a:r>
              <a:rPr lang="en-US" sz="2000" dirty="0" err="1"/>
              <a:t>assédio</a:t>
            </a:r>
            <a:r>
              <a:rPr lang="en-US" sz="2000" dirty="0"/>
              <a:t> </a:t>
            </a:r>
            <a:r>
              <a:rPr lang="en-US" sz="2000" dirty="0" err="1">
                <a:effectLst/>
              </a:rPr>
              <a:t>reconhecido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como</a:t>
            </a:r>
            <a:r>
              <a:rPr lang="en-US" sz="2000" dirty="0">
                <a:effectLst/>
              </a:rPr>
              <a:t> uma violência </a:t>
            </a:r>
            <a:r>
              <a:rPr lang="en-US" sz="2000" dirty="0" err="1">
                <a:effectLst/>
              </a:rPr>
              <a:t>perversa</a:t>
            </a:r>
            <a:r>
              <a:rPr lang="en-US" sz="2000" dirty="0">
                <a:effectLst/>
              </a:rPr>
              <a:t> e com </a:t>
            </a:r>
            <a:r>
              <a:rPr lang="en-US" sz="2000" dirty="0" err="1">
                <a:effectLst/>
              </a:rPr>
              <a:t>resultantes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psicopatológicas</a:t>
            </a:r>
            <a:r>
              <a:rPr lang="en-US" sz="2000" dirty="0"/>
              <a:t>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CIPA’s </a:t>
            </a:r>
            <a:r>
              <a:rPr lang="en-US" sz="2000" dirty="0" err="1"/>
              <a:t>fortalecidas</a:t>
            </a:r>
            <a:r>
              <a:rPr lang="en-US" sz="2000" dirty="0"/>
              <a:t> e </a:t>
            </a:r>
            <a:r>
              <a:rPr lang="en-US" sz="2000" dirty="0" err="1"/>
              <a:t>efetivas</a:t>
            </a:r>
            <a:r>
              <a:rPr lang="en-US" sz="2000" dirty="0"/>
              <a:t>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Médicos</a:t>
            </a:r>
            <a:r>
              <a:rPr lang="en-US" sz="2000" dirty="0"/>
              <a:t> do </a:t>
            </a:r>
            <a:r>
              <a:rPr lang="en-US" sz="2000" dirty="0" err="1"/>
              <a:t>trabalhos</a:t>
            </a:r>
            <a:r>
              <a:rPr lang="en-US" sz="2000" dirty="0"/>
              <a:t> </a:t>
            </a:r>
            <a:r>
              <a:rPr lang="en-US" sz="2000" dirty="0" err="1"/>
              <a:t>atentos</a:t>
            </a:r>
            <a:r>
              <a:rPr lang="en-US" sz="2000" dirty="0"/>
              <a:t> </a:t>
            </a:r>
            <a:r>
              <a:rPr lang="en-US" sz="2000" dirty="0" err="1"/>
              <a:t>às</a:t>
            </a:r>
            <a:r>
              <a:rPr lang="en-US" sz="2000" dirty="0"/>
              <a:t> </a:t>
            </a:r>
            <a:r>
              <a:rPr lang="en-US" sz="2000" dirty="0" err="1"/>
              <a:t>alterações</a:t>
            </a:r>
            <a:r>
              <a:rPr lang="en-US" sz="2000" dirty="0"/>
              <a:t> no </a:t>
            </a:r>
            <a:r>
              <a:rPr lang="en-US" sz="2000" dirty="0" err="1"/>
              <a:t>âmbito</a:t>
            </a:r>
            <a:r>
              <a:rPr lang="en-US" sz="2000" dirty="0"/>
              <a:t> da saúde mental;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Auxílio</a:t>
            </a:r>
            <a:r>
              <a:rPr lang="en-US" sz="2000" dirty="0"/>
              <a:t> de profissionais </a:t>
            </a:r>
            <a:r>
              <a:rPr lang="en-US" sz="2000" dirty="0" err="1"/>
              <a:t>técnicos</a:t>
            </a:r>
            <a:r>
              <a:rPr lang="en-US" sz="2000" dirty="0"/>
              <a:t> em saúde mental. </a:t>
            </a:r>
          </a:p>
        </p:txBody>
      </p:sp>
      <p:pic>
        <p:nvPicPr>
          <p:cNvPr id="4" name="Picture 3" descr="Lâmpada em tela de fundo amarela com cabo e feixes de luz traçados">
            <a:extLst>
              <a:ext uri="{FF2B5EF4-FFF2-40B4-BE49-F238E27FC236}">
                <a16:creationId xmlns:a16="http://schemas.microsoft.com/office/drawing/2014/main" id="{3B21C6CA-15B5-FD0F-0646-6FCF06DEE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00" r="-1" b="-1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4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DF5D3EE9-D12C-C08B-3770-5461711871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494" y="5624681"/>
            <a:ext cx="1289506" cy="123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29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A3FBC4FF-822F-9A4D-F80B-34F21E711B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-2667000"/>
            <a:ext cx="12192000" cy="12192000"/>
          </a:xfrm>
          <a:prstGeom prst="rect">
            <a:avLst/>
          </a:prstGeom>
        </p:spPr>
      </p:pic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3AABB04-B853-E615-9797-20F4CF4C5D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2903" y="1480751"/>
            <a:ext cx="6880368" cy="1434539"/>
          </a:xfrm>
        </p:spPr>
        <p:txBody>
          <a:bodyPr>
            <a:noAutofit/>
          </a:bodyPr>
          <a:lstStyle/>
          <a:p>
            <a:r>
              <a:rPr lang="pt-BR" sz="2000" dirty="0">
                <a:latin typeface="+mn-lt"/>
              </a:rPr>
              <a:t>Psicóloga CRP 12/15762</a:t>
            </a:r>
          </a:p>
          <a:p>
            <a:r>
              <a:rPr lang="pt-BR" sz="2000" dirty="0">
                <a:latin typeface="+mn-lt"/>
              </a:rPr>
              <a:t>Especialista em Avaliação Psicológica e Neuropsicologia</a:t>
            </a:r>
          </a:p>
          <a:p>
            <a:r>
              <a:rPr lang="pt-BR" sz="2000" dirty="0">
                <a:latin typeface="+mn-lt"/>
              </a:rPr>
              <a:t>Sócia proprietária do Instituto Virtue Psicologia Integrativa</a:t>
            </a:r>
          </a:p>
          <a:p>
            <a:r>
              <a:rPr lang="pt-BR" sz="2000" dirty="0" err="1">
                <a:latin typeface="+mn-lt"/>
              </a:rPr>
              <a:t>Co-fundadora</a:t>
            </a:r>
            <a:r>
              <a:rPr lang="pt-BR" sz="2000" dirty="0">
                <a:latin typeface="+mn-lt"/>
              </a:rPr>
              <a:t> e presidente da gestão 2022-2023 do Núcleo de Psicólogos da ACIJ</a:t>
            </a:r>
          </a:p>
          <a:p>
            <a:endParaRPr lang="pt-BR" sz="2000" dirty="0">
              <a:latin typeface="+mn-lt"/>
            </a:endParaRPr>
          </a:p>
          <a:p>
            <a:r>
              <a:rPr lang="pt-BR" sz="2000" dirty="0">
                <a:latin typeface="+mn-lt"/>
              </a:rPr>
              <a:t>Contato: 47-99705-1670</a:t>
            </a:r>
          </a:p>
          <a:p>
            <a:r>
              <a:rPr lang="pt-BR" sz="2000" dirty="0">
                <a:latin typeface="+mn-lt"/>
              </a:rPr>
              <a:t>Email: annethiehrn@gmail.com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1FC1D1B9-34DB-A3F4-39F4-78016DA5E4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pt-BR" noProof="0" smtClean="0"/>
              <a:pPr rtl="0"/>
              <a:t>15</a:t>
            </a:fld>
            <a:endParaRPr lang="pt-BR" noProof="0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91ADE2F-1DA4-6070-629B-35C205D5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903" y="370310"/>
            <a:ext cx="10515600" cy="1325563"/>
          </a:xfrm>
        </p:spPr>
        <p:txBody>
          <a:bodyPr/>
          <a:lstStyle/>
          <a:p>
            <a:r>
              <a:rPr lang="pt-BR" dirty="0">
                <a:latin typeface="+mn-lt"/>
              </a:rPr>
              <a:t>Anne Thie Hirano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82B131F3-7260-1536-10AE-AA8463C4E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189" y="136525"/>
            <a:ext cx="1289506" cy="1233319"/>
          </a:xfrm>
          <a:prstGeom prst="rect">
            <a:avLst/>
          </a:prstGeom>
        </p:spPr>
      </p:pic>
      <p:pic>
        <p:nvPicPr>
          <p:cNvPr id="11" name="Imagem 10" descr="Código QR&#10;&#10;Descrição gerada automaticamente">
            <a:extLst>
              <a:ext uri="{FF2B5EF4-FFF2-40B4-BE49-F238E27FC236}">
                <a16:creationId xmlns:a16="http://schemas.microsoft.com/office/drawing/2014/main" id="{159EE51A-05AB-AF70-0D8B-5E7F7E2BD9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16" t="11940" r="6904" b="51789"/>
          <a:stretch/>
        </p:blipFill>
        <p:spPr>
          <a:xfrm>
            <a:off x="685732" y="4622106"/>
            <a:ext cx="1153779" cy="117468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E95181AC-E0F8-0A9F-E719-3F7471442357}"/>
              </a:ext>
            </a:extLst>
          </p:cNvPr>
          <p:cNvSpPr txBox="1"/>
          <p:nvPr/>
        </p:nvSpPr>
        <p:spPr>
          <a:xfrm>
            <a:off x="7753730" y="5318049"/>
            <a:ext cx="2999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Lucida Handwriting" panose="03010101010101010101" pitchFamily="66" charset="0"/>
                <a:ea typeface="ADLaM Display" panose="020F0502020204030204" pitchFamily="2" charset="0"/>
                <a:cs typeface="ADLaM Display" panose="020F0502020204030204" pitchFamily="2" charset="0"/>
              </a:rPr>
              <a:t>Obrigada!</a:t>
            </a:r>
          </a:p>
        </p:txBody>
      </p:sp>
    </p:spTree>
    <p:extLst>
      <p:ext uri="{BB962C8B-B14F-4D97-AF65-F5344CB8AC3E}">
        <p14:creationId xmlns:p14="http://schemas.microsoft.com/office/powerpoint/2010/main" val="1081337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38B8B5F-318A-2586-579B-DF991D45336C}"/>
              </a:ext>
            </a:extLst>
          </p:cNvPr>
          <p:cNvSpPr txBox="1"/>
          <p:nvPr/>
        </p:nvSpPr>
        <p:spPr>
          <a:xfrm>
            <a:off x="644056" y="349112"/>
            <a:ext cx="10044023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ln w="22225">
                  <a:solidFill>
                    <a:schemeClr val="tx1"/>
                  </a:solidFill>
                  <a:miter lim="800000"/>
                </a:ln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REFERÊNCIAS</a:t>
            </a:r>
            <a:endParaRPr lang="en-US" sz="4000" b="1" kern="1200" dirty="0">
              <a:ln w="22225">
                <a:solidFill>
                  <a:schemeClr val="tx1"/>
                </a:solidFill>
                <a:miter lim="800000"/>
              </a:ln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C62173C-291D-5FF5-1725-30ACE3A2779E}"/>
              </a:ext>
            </a:extLst>
          </p:cNvPr>
          <p:cNvSpPr txBox="1"/>
          <p:nvPr/>
        </p:nvSpPr>
        <p:spPr>
          <a:xfrm>
            <a:off x="632085" y="1925067"/>
            <a:ext cx="10927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43000">
              <a:spcAft>
                <a:spcPts val="600"/>
              </a:spcAft>
            </a:pPr>
            <a:r>
              <a:rPr lang="pt-BR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ÁVILA, </a:t>
            </a:r>
            <a:r>
              <a:rPr lang="pt-BR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Rosemari</a:t>
            </a:r>
            <a:r>
              <a:rPr lang="pt-BR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pt-BR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Pedrotti</a:t>
            </a:r>
            <a:r>
              <a:rPr lang="pt-BR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 de. As consequências do assédio moral no ambiente de trabalho. 2014.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4ACFD08-AB6C-AC9E-296D-99CFFF7E0631}"/>
              </a:ext>
            </a:extLst>
          </p:cNvPr>
          <p:cNvSpPr txBox="1"/>
          <p:nvPr/>
        </p:nvSpPr>
        <p:spPr>
          <a:xfrm>
            <a:off x="644056" y="3350195"/>
            <a:ext cx="10927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43000">
              <a:spcAft>
                <a:spcPts val="600"/>
              </a:spcAft>
            </a:pPr>
            <a:r>
              <a:rPr lang="pt-BR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DE LIMA ROCHA, Lucas et al. O Assédio Moral como Agente Causador de Psicopatologias no Sujeito Trabalhador. </a:t>
            </a:r>
            <a:r>
              <a:rPr lang="pt-BR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ID </a:t>
            </a:r>
            <a:r>
              <a:rPr lang="pt-BR" b="1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on</a:t>
            </a:r>
            <a:r>
              <a:rPr lang="pt-BR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pt-BR" b="1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line</a:t>
            </a:r>
            <a:r>
              <a:rPr lang="pt-BR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. Revista de psicologia</a:t>
            </a:r>
            <a:r>
              <a:rPr lang="pt-BR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, v. 17, n. 65, p. 247-263, 2023.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38674CD-CC50-5CDD-A34F-46E65AB7ABAD}"/>
              </a:ext>
            </a:extLst>
          </p:cNvPr>
          <p:cNvSpPr txBox="1"/>
          <p:nvPr/>
        </p:nvSpPr>
        <p:spPr>
          <a:xfrm>
            <a:off x="632085" y="2557779"/>
            <a:ext cx="10813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BELO, Letícia Pereira; DE AZEVEDO, 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Gleiton</a:t>
            </a:r>
            <a:r>
              <a:rPr lang="pt-B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Nunes. A NATURALIZAÇÃO DO ASSÉDIO SEXUAL NO TRABALHO E O IMPACTO NA VIDA DAS TRABALHADORAS CISGÊNERO.</a:t>
            </a:r>
            <a:endParaRPr lang="pt-BR" dirty="0"/>
          </a:p>
        </p:txBody>
      </p: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93FEED67-73C2-806F-DF13-4C3A94B3C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494" y="5624681"/>
            <a:ext cx="1289506" cy="123331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0474B47-9209-4F0D-56EC-CB5D8E712B9B}"/>
              </a:ext>
            </a:extLst>
          </p:cNvPr>
          <p:cNvSpPr txBox="1"/>
          <p:nvPr/>
        </p:nvSpPr>
        <p:spPr>
          <a:xfrm>
            <a:off x="644056" y="4239195"/>
            <a:ext cx="108016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SILVA, 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Jamille</a:t>
            </a:r>
            <a:r>
              <a:rPr lang="pt-B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Nogueira; DIAS, Cláudia 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Abbass</a:t>
            </a:r>
            <a:r>
              <a:rPr lang="pt-B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Correa; PIMENTA, 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Sátina</a:t>
            </a:r>
            <a:r>
              <a:rPr lang="pt-B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Priscila Marcondes. ASSÉDIO MORAL NO CONTEXTO DO TRABALHO: UMA PESQUISA SOBRE JULGADOS EM VARAS TRABALHISTAS DO TRT 17. </a:t>
            </a:r>
            <a:r>
              <a:rPr lang="pt-B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Jures</a:t>
            </a:r>
            <a:r>
              <a:rPr lang="pt-B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v. 16, n. 29, p. 129-145, 2023.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92557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1211</TotalTime>
  <Words>962</Words>
  <Application>Microsoft Office PowerPoint</Application>
  <PresentationFormat>Widescreen</PresentationFormat>
  <Paragraphs>103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Lucida Handwriting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Anne Thie Hirano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Anne Thie Hirano</dc:creator>
  <cp:lastModifiedBy>Anne Thie Hirano</cp:lastModifiedBy>
  <cp:revision>33</cp:revision>
  <dcterms:created xsi:type="dcterms:W3CDTF">2023-04-17T14:20:29Z</dcterms:created>
  <dcterms:modified xsi:type="dcterms:W3CDTF">2023-08-18T23:33:49Z</dcterms:modified>
</cp:coreProperties>
</file>