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5" r:id="rId1"/>
  </p:sldMasterIdLst>
  <p:notesMasterIdLst>
    <p:notesMasterId r:id="rId14"/>
  </p:notesMasterIdLst>
  <p:sldIdLst>
    <p:sldId id="256" r:id="rId2"/>
    <p:sldId id="286" r:id="rId3"/>
    <p:sldId id="257" r:id="rId4"/>
    <p:sldId id="261" r:id="rId5"/>
    <p:sldId id="262" r:id="rId6"/>
    <p:sldId id="263" r:id="rId7"/>
    <p:sldId id="258" r:id="rId8"/>
    <p:sldId id="265" r:id="rId9"/>
    <p:sldId id="259" r:id="rId10"/>
    <p:sldId id="266" r:id="rId11"/>
    <p:sldId id="264" r:id="rId12"/>
    <p:sldId id="27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697F3-6689-448D-A96F-650C667DCBDC}" type="datetimeFigureOut">
              <a:rPr lang="pt-BR" smtClean="0"/>
              <a:t>17/08/2023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B0D29-E157-4BA1-A1C9-49A3A08807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6652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7119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654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5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111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94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26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27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16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31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56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215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54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Completely 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8162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2F3E8B1C-86EF-43CF-8304-249481088644}" type="datetimeFigureOut">
              <a:rPr lang="en-US" smtClean="0"/>
              <a:pPr/>
              <a:t>8/17/2023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392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5" r:id="rId2"/>
    <p:sldLayoutId id="2147483954" r:id="rId3"/>
    <p:sldLayoutId id="2147483953" r:id="rId4"/>
    <p:sldLayoutId id="2147483952" r:id="rId5"/>
    <p:sldLayoutId id="2147483951" r:id="rId6"/>
    <p:sldLayoutId id="2147483950" r:id="rId7"/>
    <p:sldLayoutId id="2147483949" r:id="rId8"/>
    <p:sldLayoutId id="2147483948" r:id="rId9"/>
    <p:sldLayoutId id="2147483947" r:id="rId10"/>
    <p:sldLayoutId id="2147483946" r:id="rId11"/>
    <p:sldLayoutId id="2147483957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youtube.com/watch?v=lKI1kM9Hgi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mailto:andre@daherjacobadvogados.com.br" TargetMode="External"/><Relationship Id="rId7" Type="http://schemas.openxmlformats.org/officeDocument/2006/relationships/hyperlink" Target="https://pt.wikiversity.org/wiki/Educa%C3%A7%C3%A3o_Aberta/Instagra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hyperlink" Target="https://en.wikipedia.org/wiki/File:Facebook_Home_logo_old.svg" TargetMode="External"/><Relationship Id="rId10" Type="http://schemas.openxmlformats.org/officeDocument/2006/relationships/image" Target="../media/image2.png"/><Relationship Id="rId4" Type="http://schemas.openxmlformats.org/officeDocument/2006/relationships/image" Target="../media/image13.png"/><Relationship Id="rId9" Type="http://schemas.openxmlformats.org/officeDocument/2006/relationships/hyperlink" Target="https://en.wikipedia.org/wiki/Timeline_of_Linked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9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lano de fundo de polígonos de modelagem conectados">
            <a:extLst>
              <a:ext uri="{FF2B5EF4-FFF2-40B4-BE49-F238E27FC236}">
                <a16:creationId xmlns:a16="http://schemas.microsoft.com/office/drawing/2014/main" id="{EFF73BD0-7B9B-EFB7-D344-B91F58BFD9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78" b="265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7" name="Rectangle 21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307" y="990598"/>
            <a:ext cx="12188952" cy="4745182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F6823-A2FC-4584-4C0E-53BDE0FF2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3541" y="990599"/>
            <a:ext cx="5619054" cy="4849091"/>
          </a:xfrm>
        </p:spPr>
        <p:txBody>
          <a:bodyPr anchor="ctr">
            <a:normAutofit/>
          </a:bodyPr>
          <a:lstStyle/>
          <a:p>
            <a:pPr algn="r"/>
            <a:r>
              <a:rPr lang="pt-BR" b="1" dirty="0"/>
              <a:t>ASSÉDIO MORAL E SEXUAL NAS RELAÇÕES DE TRABALHO</a:t>
            </a:r>
          </a:p>
        </p:txBody>
      </p:sp>
      <p:cxnSp>
        <p:nvCxnSpPr>
          <p:cNvPr id="28" name="Straight Connector 23">
            <a:extLst>
              <a:ext uri="{FF2B5EF4-FFF2-40B4-BE49-F238E27FC236}">
                <a16:creationId xmlns:a16="http://schemas.microsoft.com/office/drawing/2014/main" id="{BD96A694-258D-4418-A83C-B9BA72FD4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15300" y="1780927"/>
            <a:ext cx="0" cy="3390901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sx="88000" sy="88000" algn="tl" rotWithShape="0">
              <a:prstClr val="black">
                <a:alpha val="2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hape 160" descr="Logotipo&#10;&#10;Descrição gerada automaticamente">
            <a:extLst>
              <a:ext uri="{FF2B5EF4-FFF2-40B4-BE49-F238E27FC236}">
                <a16:creationId xmlns:a16="http://schemas.microsoft.com/office/drawing/2014/main" id="{FD74381F-C868-7748-E736-81324687FBD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2957" b="27070"/>
          <a:stretch/>
        </p:blipFill>
        <p:spPr>
          <a:xfrm>
            <a:off x="10114536" y="27237"/>
            <a:ext cx="1615024" cy="833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932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AA37ACF-5F10-49B9-866A-3050C09B3B4F}"/>
              </a:ext>
            </a:extLst>
          </p:cNvPr>
          <p:cNvSpPr/>
          <p:nvPr/>
        </p:nvSpPr>
        <p:spPr>
          <a:xfrm>
            <a:off x="623392" y="365357"/>
            <a:ext cx="36711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itchFamily="34" charset="0"/>
                <a:cs typeface="Verdana" pitchFamily="34" charset="0"/>
              </a:rPr>
              <a:t>Facilitador: Dr. André Daher</a:t>
            </a:r>
            <a:endParaRPr lang="pt-BR" sz="2400" dirty="0">
              <a:latin typeface="+mj-lt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CEBED77-7EAF-497B-BD68-9F282D394664}"/>
              </a:ext>
            </a:extLst>
          </p:cNvPr>
          <p:cNvSpPr/>
          <p:nvPr/>
        </p:nvSpPr>
        <p:spPr>
          <a:xfrm>
            <a:off x="431371" y="1124744"/>
            <a:ext cx="6966445" cy="6010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239994" algn="just">
              <a:buFont typeface="Symbol" panose="05050102010706020507" pitchFamily="18" charset="2"/>
              <a:buChar char=""/>
            </a:pPr>
            <a:r>
              <a:rPr lang="pt-B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Advogado e consultor na área trabalhista, sindical e previdenciária, no âmbito judicial, administrativo e preventivo</a:t>
            </a:r>
          </a:p>
          <a:p>
            <a:pPr marL="457189" indent="-239994" algn="just">
              <a:buFont typeface="Symbol" panose="05050102010706020507" pitchFamily="18" charset="2"/>
              <a:buChar char=""/>
            </a:pPr>
            <a:r>
              <a:rPr lang="pt-B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Sócio Fundador do Escritório Daher &amp; Jacob Advogados;</a:t>
            </a:r>
          </a:p>
          <a:p>
            <a:pPr marL="457189" indent="-239994" algn="just">
              <a:buFont typeface="Symbol" panose="05050102010706020507" pitchFamily="18" charset="2"/>
              <a:buChar char=""/>
            </a:pPr>
            <a:r>
              <a:rPr lang="pt-B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Mestre em Direito Empresarial do Trabalho;</a:t>
            </a:r>
          </a:p>
          <a:p>
            <a:pPr marL="457189" indent="-239994" algn="just">
              <a:buFont typeface="Symbol" panose="05050102010706020507" pitchFamily="18" charset="2"/>
              <a:buChar char=""/>
            </a:pPr>
            <a:r>
              <a:rPr lang="pt-B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Pós-graduado em Direito do Trabalho;</a:t>
            </a:r>
          </a:p>
          <a:p>
            <a:pPr marL="457189" indent="-239994" algn="just">
              <a:buFont typeface="Symbol" panose="05050102010706020507" pitchFamily="18" charset="2"/>
              <a:buChar char=""/>
            </a:pPr>
            <a:r>
              <a:rPr lang="pt-B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Professor de Direito do Trabalho e de Prática Trabalhista do curso de pós-graduação da Católica Santa Catarina;</a:t>
            </a:r>
          </a:p>
          <a:p>
            <a:pPr marL="457189" indent="-239994" algn="just">
              <a:buFont typeface="Symbol" panose="05050102010706020507" pitchFamily="18" charset="2"/>
              <a:buChar char=""/>
            </a:pPr>
            <a:r>
              <a:rPr lang="pt-B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Assessor Jurídico da FACISC;</a:t>
            </a:r>
          </a:p>
          <a:p>
            <a:pPr marL="457189" indent="-239994" algn="just">
              <a:spcAft>
                <a:spcPts val="1333"/>
              </a:spcAft>
              <a:buFont typeface="Symbol" panose="05050102010706020507" pitchFamily="18" charset="2"/>
              <a:buChar char=""/>
            </a:pPr>
            <a:r>
              <a:rPr lang="pt-B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Representante do SINDITEXTIL nas Câmeras Trabalhista e Tributária da FIESC.</a:t>
            </a:r>
          </a:p>
          <a:p>
            <a:pPr marL="457189" indent="-239994" algn="just">
              <a:spcAft>
                <a:spcPts val="1333"/>
              </a:spcAft>
              <a:buFont typeface="Symbol" panose="05050102010706020507" pitchFamily="18" charset="2"/>
              <a:buChar char=""/>
            </a:pPr>
            <a:r>
              <a:rPr lang="pt-B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Membro do Comitê Jurídico da CACB;</a:t>
            </a:r>
          </a:p>
          <a:p>
            <a:pPr marL="457189" indent="-239994" algn="just">
              <a:spcAft>
                <a:spcPts val="1333"/>
              </a:spcAft>
              <a:buFont typeface="Symbol" panose="05050102010706020507" pitchFamily="18" charset="2"/>
              <a:buChar char=""/>
            </a:pPr>
            <a:r>
              <a:rPr lang="pt-B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Vice-presidente da ACIJ e Membro do conselho deliberativo da ACIJ;</a:t>
            </a:r>
          </a:p>
          <a:p>
            <a:pPr marL="457189" indent="-239994" algn="just">
              <a:buFont typeface="Symbol" panose="05050102010706020507" pitchFamily="18" charset="2"/>
              <a:buChar char=""/>
            </a:pPr>
            <a:r>
              <a:rPr lang="pt-B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Conselheiro de Auditoria Estatutária da CAJ (Companhia Águas de Joinville);</a:t>
            </a:r>
          </a:p>
          <a:p>
            <a:pPr marL="457189" indent="-239994" algn="just">
              <a:buFont typeface="Symbol" panose="05050102010706020507" pitchFamily="18" charset="2"/>
              <a:buChar char=""/>
            </a:pPr>
            <a:r>
              <a:rPr lang="pt-B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Conselheiro Fiscal Suplente da Schulz S/A;</a:t>
            </a:r>
          </a:p>
          <a:p>
            <a:pPr marL="457189" indent="-239994" algn="just">
              <a:buFont typeface="Symbol" panose="05050102010706020507" pitchFamily="18" charset="2"/>
              <a:buChar char=""/>
            </a:pPr>
            <a:r>
              <a:rPr lang="pt-B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Membro da ACAT e da ABRAT</a:t>
            </a:r>
          </a:p>
          <a:p>
            <a:pPr marL="457189" indent="-239994" algn="just">
              <a:buFont typeface="Symbol" panose="05050102010706020507" pitchFamily="18" charset="2"/>
              <a:buChar char=""/>
            </a:pPr>
            <a:r>
              <a:rPr lang="pt-B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Facilitador In Company de cursos Legislação Trabalhista;</a:t>
            </a:r>
          </a:p>
          <a:p>
            <a:pPr marL="457189" indent="-239994" algn="just">
              <a:buFont typeface="Symbol" panose="05050102010706020507" pitchFamily="18" charset="2"/>
              <a:buChar char=""/>
            </a:pPr>
            <a:r>
              <a:rPr lang="pt-B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Palestrante de diversas matérias de Direito do Trabalho;</a:t>
            </a:r>
          </a:p>
          <a:p>
            <a:pPr marL="457189" indent="-239994" algn="just">
              <a:spcAft>
                <a:spcPts val="1333"/>
              </a:spcAft>
              <a:buFont typeface="Symbol" panose="05050102010706020507" pitchFamily="18" charset="2"/>
              <a:buChar char=""/>
            </a:pPr>
            <a:r>
              <a:rPr lang="pt-B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Coautor de obras literárias em Direito do Trabalho.</a:t>
            </a:r>
          </a:p>
          <a:p>
            <a:pPr marL="457189" indent="-457189" algn="just">
              <a:lnSpc>
                <a:spcPct val="115000"/>
              </a:lnSpc>
              <a:spcAft>
                <a:spcPts val="1333"/>
              </a:spcAft>
              <a:buFont typeface="Symbol" panose="05050102010706020507" pitchFamily="18" charset="2"/>
              <a:buChar char=""/>
            </a:pPr>
            <a:endParaRPr lang="pt-BR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sz="2400" b="1" dirty="0"/>
          </a:p>
        </p:txBody>
      </p:sp>
      <p:pic>
        <p:nvPicPr>
          <p:cNvPr id="2" name="Imagem 1" descr="Homem em pé posando para foto&#10;&#10;Descrição gerada automaticamente">
            <a:extLst>
              <a:ext uri="{FF2B5EF4-FFF2-40B4-BE49-F238E27FC236}">
                <a16:creationId xmlns:a16="http://schemas.microsoft.com/office/drawing/2014/main" id="{AE1D1B8C-6D1F-6A52-3C59-9C7DC5E603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2" t="9360" r="8319" b="21508"/>
          <a:stretch/>
        </p:blipFill>
        <p:spPr bwMode="auto">
          <a:xfrm>
            <a:off x="7920203" y="827022"/>
            <a:ext cx="3648405" cy="442618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Shape 63">
            <a:extLst>
              <a:ext uri="{FF2B5EF4-FFF2-40B4-BE49-F238E27FC236}">
                <a16:creationId xmlns:a16="http://schemas.microsoft.com/office/drawing/2014/main" id="{041BEDCC-0351-41B7-B0C2-E6D6F82513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2957" b="27070"/>
          <a:stretch/>
        </p:blipFill>
        <p:spPr>
          <a:xfrm>
            <a:off x="8368055" y="5480761"/>
            <a:ext cx="2752700" cy="11004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6585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F6823-A2FC-4584-4C0E-53BDE0FF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07037"/>
            <a:ext cx="3819821" cy="1955690"/>
          </a:xfrm>
        </p:spPr>
        <p:txBody>
          <a:bodyPr>
            <a:normAutofit/>
          </a:bodyPr>
          <a:lstStyle/>
          <a:p>
            <a:pPr algn="ctr"/>
            <a:r>
              <a:rPr lang="pt-BR" b="1" dirty="0"/>
              <a:t>O QUE É ASSÉDIO MORAL?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35287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EEC403-144A-9752-3AFC-7E3D3A829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862727"/>
            <a:ext cx="3706113" cy="3372250"/>
          </a:xfrm>
        </p:spPr>
        <p:txBody>
          <a:bodyPr>
            <a:normAutofit/>
          </a:bodyPr>
          <a:lstStyle/>
          <a:p>
            <a:pPr algn="ctr"/>
            <a:r>
              <a:rPr lang="pt-BR" dirty="0">
                <a:latin typeface="+mj-lt"/>
              </a:rPr>
              <a:t>Assédio moral é a exposição de pessoas a situações humilhantes e constrangedoras no ambiente de trabalho, de forma repetitiva e prolongada, no exercício de suas atividades, prejudicando o ambiente de trabalho.</a:t>
            </a:r>
          </a:p>
        </p:txBody>
      </p:sp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6E5543EE-6840-31CF-4DE2-5B868B0475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8" r="2" b="4671"/>
          <a:stretch/>
        </p:blipFill>
        <p:spPr>
          <a:xfrm>
            <a:off x="4876800" y="735286"/>
            <a:ext cx="6515100" cy="5398813"/>
          </a:xfrm>
          <a:prstGeom prst="rect">
            <a:avLst/>
          </a:prstGeom>
        </p:spPr>
      </p:pic>
      <p:pic>
        <p:nvPicPr>
          <p:cNvPr id="5" name="Shape 160" descr="Logotipo&#10;&#10;Descrição gerada automaticamente">
            <a:extLst>
              <a:ext uri="{FF2B5EF4-FFF2-40B4-BE49-F238E27FC236}">
                <a16:creationId xmlns:a16="http://schemas.microsoft.com/office/drawing/2014/main" id="{EBBA46D6-E274-39A0-25AF-DAC14FC65C6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2957" b="27070"/>
          <a:stretch/>
        </p:blipFill>
        <p:spPr>
          <a:xfrm>
            <a:off x="10114536" y="27237"/>
            <a:ext cx="1615024" cy="833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440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8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F6823-A2FC-4584-4C0E-53BDE0FF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671124"/>
          </a:xfrm>
        </p:spPr>
        <p:txBody>
          <a:bodyPr>
            <a:noAutofit/>
          </a:bodyPr>
          <a:lstStyle/>
          <a:p>
            <a:r>
              <a:rPr lang="pt-BR" b="1" dirty="0"/>
              <a:t>EXEMPLO DE SITUAÇÕES</a:t>
            </a:r>
          </a:p>
        </p:txBody>
      </p:sp>
      <p:cxnSp>
        <p:nvCxnSpPr>
          <p:cNvPr id="55" name="Straight Connector 50">
            <a:extLst>
              <a:ext uri="{FF2B5EF4-FFF2-40B4-BE49-F238E27FC236}">
                <a16:creationId xmlns:a16="http://schemas.microsoft.com/office/drawing/2014/main" id="{5EF1A8C6-8F60-4EF2-B4D7-A5A5E94F6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 descr="Uma imagem contendo Diagrama&#10;&#10;Descrição gerada automaticamente">
            <a:extLst>
              <a:ext uri="{FF2B5EF4-FFF2-40B4-BE49-F238E27FC236}">
                <a16:creationId xmlns:a16="http://schemas.microsoft.com/office/drawing/2014/main" id="{76744F8F-15F6-BE72-9A7F-F31C09944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99" y="2882400"/>
            <a:ext cx="3398089" cy="1894434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EEC403-144A-9752-3AFC-7E3D3A829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7971" y="1557272"/>
            <a:ext cx="6693941" cy="43786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Gritar, ameaçar ou agredir;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Falar de forma desrespeitosa ou ofensiva;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Humilhar, envergonhar ou expor;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Espalhar rumores ofensivos a respeito dos colegas;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Isolar ou ignorar;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Atribuir apelidos pejorativos;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Impor punições vexatórias;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Postar mensagens depreciativas nas redes sociais; e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Impor condições e regras de trabalho diferentes das que são cobradas dos outros profissionais.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D9760AA-CA3F-4C65-B688-B44307731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hape 160">
            <a:extLst>
              <a:ext uri="{FF2B5EF4-FFF2-40B4-BE49-F238E27FC236}">
                <a16:creationId xmlns:a16="http://schemas.microsoft.com/office/drawing/2014/main" id="{171B205A-E0DB-E846-429E-E870EB8892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2957" b="27070"/>
          <a:stretch/>
        </p:blipFill>
        <p:spPr>
          <a:xfrm>
            <a:off x="10114536" y="27237"/>
            <a:ext cx="1615024" cy="833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920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F6823-A2FC-4584-4C0E-53BDE0FF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111" y="860608"/>
            <a:ext cx="5014789" cy="636224"/>
          </a:xfrm>
        </p:spPr>
        <p:txBody>
          <a:bodyPr>
            <a:noAutofit/>
          </a:bodyPr>
          <a:lstStyle/>
          <a:p>
            <a:r>
              <a:rPr lang="pt-BR" dirty="0"/>
              <a:t>O QUE </a:t>
            </a:r>
            <a:r>
              <a:rPr lang="pt-BR" b="1" dirty="0"/>
              <a:t>NÃO</a:t>
            </a:r>
            <a:r>
              <a:rPr lang="pt-BR" dirty="0"/>
              <a:t> É ASSÉDIO</a:t>
            </a:r>
          </a:p>
        </p:txBody>
      </p:sp>
      <p:pic>
        <p:nvPicPr>
          <p:cNvPr id="14" name="Imagem 13" descr="Imagem de desenho infantil&#10;&#10;Descrição gerada automaticamente com confiança baixa">
            <a:extLst>
              <a:ext uri="{FF2B5EF4-FFF2-40B4-BE49-F238E27FC236}">
                <a16:creationId xmlns:a16="http://schemas.microsoft.com/office/drawing/2014/main" id="{1EDEF71D-2E1D-2AD1-D09C-4CECD3042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1726918"/>
            <a:ext cx="4976888" cy="3404164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15100" y="723900"/>
            <a:ext cx="16002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EEC403-144A-9752-3AFC-7E3D3A829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5014" y="1496833"/>
            <a:ext cx="5014790" cy="5185322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</a:pPr>
            <a:r>
              <a:rPr lang="pt-BR" b="1" dirty="0">
                <a:latin typeface="+mj-lt"/>
              </a:rPr>
              <a:t>Exigências profissionais</a:t>
            </a:r>
            <a:r>
              <a:rPr lang="pt-BR" dirty="0">
                <a:latin typeface="+mj-lt"/>
              </a:rPr>
              <a:t>: Exigir que o trabalho seja cumprido com eficiência e estimular o cumprimento de metas não é assédio moral.</a:t>
            </a:r>
          </a:p>
          <a:p>
            <a:pPr algn="just">
              <a:lnSpc>
                <a:spcPct val="110000"/>
              </a:lnSpc>
            </a:pPr>
            <a:r>
              <a:rPr lang="pt-BR" b="1" dirty="0">
                <a:latin typeface="+mj-lt"/>
              </a:rPr>
              <a:t>Aumento do volume de trabalho</a:t>
            </a:r>
            <a:r>
              <a:rPr lang="pt-BR" dirty="0">
                <a:latin typeface="+mj-lt"/>
              </a:rPr>
              <a:t>: pode haver períodos de maior volume de trabalho, é normal da indústria;</a:t>
            </a:r>
          </a:p>
          <a:p>
            <a:pPr algn="just">
              <a:lnSpc>
                <a:spcPct val="110000"/>
              </a:lnSpc>
            </a:pPr>
            <a:r>
              <a:rPr lang="pt-BR" b="1" dirty="0">
                <a:latin typeface="+mj-lt"/>
              </a:rPr>
              <a:t>Uso de mecanismos tecnológicos de controle</a:t>
            </a:r>
            <a:r>
              <a:rPr lang="pt-BR" dirty="0">
                <a:latin typeface="+mj-lt"/>
              </a:rPr>
              <a:t>: Essas ferramentas servem para o controle da frequência e pontualidade dos colaboradores;</a:t>
            </a:r>
          </a:p>
          <a:p>
            <a:pPr algn="just">
              <a:lnSpc>
                <a:spcPct val="110000"/>
              </a:lnSpc>
            </a:pPr>
            <a:r>
              <a:rPr lang="pt-BR" b="1" dirty="0">
                <a:latin typeface="+mj-lt"/>
              </a:rPr>
              <a:t>Condições ambientais</a:t>
            </a:r>
            <a:r>
              <a:rPr lang="pt-BR" dirty="0">
                <a:latin typeface="+mj-lt"/>
              </a:rPr>
              <a:t>: A condição física do ambiente de trabalho não representa assédio moral.</a:t>
            </a:r>
          </a:p>
        </p:txBody>
      </p:sp>
      <p:pic>
        <p:nvPicPr>
          <p:cNvPr id="5" name="Shape 160" descr="Logotipo&#10;&#10;Descrição gerada automaticamente">
            <a:extLst>
              <a:ext uri="{FF2B5EF4-FFF2-40B4-BE49-F238E27FC236}">
                <a16:creationId xmlns:a16="http://schemas.microsoft.com/office/drawing/2014/main" id="{7956E400-D4BF-23BB-9CA7-563B5C63CD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2957" b="27070"/>
          <a:stretch/>
        </p:blipFill>
        <p:spPr>
          <a:xfrm>
            <a:off x="10114536" y="27237"/>
            <a:ext cx="1615024" cy="833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616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F6823-A2FC-4584-4C0E-53BDE0FF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6" y="860615"/>
            <a:ext cx="5922279" cy="833368"/>
          </a:xfrm>
        </p:spPr>
        <p:txBody>
          <a:bodyPr>
            <a:normAutofit/>
          </a:bodyPr>
          <a:lstStyle/>
          <a:p>
            <a:r>
              <a:rPr lang="pt-BR" b="1" dirty="0"/>
              <a:t>COMO EVITAR?</a:t>
            </a:r>
          </a:p>
        </p:txBody>
      </p:sp>
      <p:pic>
        <p:nvPicPr>
          <p:cNvPr id="16" name="Imagem 15" descr="Desenho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0D14470E-9FCC-4A1C-6A7E-AB39DB6540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" r="21537" b="3"/>
          <a:stretch/>
        </p:blipFill>
        <p:spPr>
          <a:xfrm>
            <a:off x="20" y="-17929"/>
            <a:ext cx="4876780" cy="6875929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5000" y="738013"/>
            <a:ext cx="5676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EEC403-144A-9752-3AFC-7E3D3A829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943" y="1816584"/>
            <a:ext cx="6005933" cy="4091480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pt-BR" dirty="0">
                <a:latin typeface="+mj-lt"/>
              </a:rPr>
              <a:t>Manter uma boa relação no ambiente de trabalho;</a:t>
            </a:r>
          </a:p>
          <a:p>
            <a:pPr algn="just">
              <a:lnSpc>
                <a:spcPct val="110000"/>
              </a:lnSpc>
            </a:pPr>
            <a:r>
              <a:rPr lang="pt-BR" dirty="0">
                <a:latin typeface="+mj-lt"/>
              </a:rPr>
              <a:t>Tratar a todos com educação e respeito;</a:t>
            </a:r>
          </a:p>
          <a:p>
            <a:pPr algn="just">
              <a:lnSpc>
                <a:spcPct val="110000"/>
              </a:lnSpc>
            </a:pPr>
            <a:r>
              <a:rPr lang="pt-BR" dirty="0">
                <a:latin typeface="+mj-lt"/>
              </a:rPr>
              <a:t>Agir com tolerância às diversidades de perfis profissionais e de ritmos de trabalho;</a:t>
            </a:r>
          </a:p>
          <a:p>
            <a:pPr algn="just">
              <a:lnSpc>
                <a:spcPct val="110000"/>
              </a:lnSpc>
            </a:pPr>
            <a:r>
              <a:rPr lang="pt-BR" dirty="0">
                <a:latin typeface="+mj-lt"/>
              </a:rPr>
              <a:t>Comunicar ao setor responsável ou ao superior hierárquico possíveis situações de assédio moral que presenciar ou sofrer; </a:t>
            </a:r>
          </a:p>
          <a:p>
            <a:pPr algn="just">
              <a:lnSpc>
                <a:spcPct val="110000"/>
              </a:lnSpc>
            </a:pPr>
            <a:r>
              <a:rPr lang="pt-BR" dirty="0">
                <a:latin typeface="+mj-lt"/>
              </a:rPr>
              <a:t>Não gritar ou proferir palavras ofensivas aos colegas;</a:t>
            </a:r>
          </a:p>
          <a:p>
            <a:pPr algn="just">
              <a:lnSpc>
                <a:spcPct val="110000"/>
              </a:lnSpc>
            </a:pPr>
            <a:r>
              <a:rPr lang="pt-BR" dirty="0">
                <a:latin typeface="+mj-lt"/>
              </a:rPr>
              <a:t>Não disseminar boatos ou falar sobre a vida particular dos colegas, etc.</a:t>
            </a:r>
          </a:p>
          <a:p>
            <a:pPr>
              <a:lnSpc>
                <a:spcPct val="110000"/>
              </a:lnSpc>
            </a:pPr>
            <a:endParaRPr lang="pt-BR" sz="1700" dirty="0">
              <a:latin typeface="+mj-lt"/>
            </a:endParaRPr>
          </a:p>
          <a:p>
            <a:pPr>
              <a:lnSpc>
                <a:spcPct val="110000"/>
              </a:lnSpc>
            </a:pPr>
            <a:endParaRPr lang="pt-BR" sz="1700" dirty="0">
              <a:latin typeface="+mj-lt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5000" y="6134100"/>
            <a:ext cx="5676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hape 160">
            <a:extLst>
              <a:ext uri="{FF2B5EF4-FFF2-40B4-BE49-F238E27FC236}">
                <a16:creationId xmlns:a16="http://schemas.microsoft.com/office/drawing/2014/main" id="{8AE10F3D-5969-93E9-6FEE-69490F2E038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2957" b="27070"/>
          <a:stretch/>
        </p:blipFill>
        <p:spPr>
          <a:xfrm>
            <a:off x="10114536" y="27237"/>
            <a:ext cx="1615024" cy="833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392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F6823-A2FC-4584-4C0E-53BDE0FF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97753"/>
            <a:ext cx="3635046" cy="1606293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b="1" dirty="0"/>
              <a:t>O QUE É ASSÉDIO SEXUAL?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EEC403-144A-9752-3AFC-7E3D3A829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504047"/>
            <a:ext cx="3587668" cy="3706254"/>
          </a:xfrm>
        </p:spPr>
        <p:txBody>
          <a:bodyPr>
            <a:normAutofit lnSpcReduction="10000"/>
          </a:bodyPr>
          <a:lstStyle/>
          <a:p>
            <a:pPr algn="ctr"/>
            <a:r>
              <a:rPr lang="pt-BR" b="0" i="0" u="none" strike="noStrike" baseline="0" dirty="0">
                <a:latin typeface="+mj-lt"/>
              </a:rPr>
              <a:t>É a conduta de natureza sexual manifestada por contato físico, palavras, gestos ou outros meios, propostas ou impostas a pessoas contra sua vontade, causando-lhe constrangimento e violando a sua liberdade sexual.</a:t>
            </a:r>
          </a:p>
          <a:p>
            <a:pPr algn="ctr"/>
            <a:r>
              <a:rPr lang="pt-BR" dirty="0">
                <a:latin typeface="+mj-lt"/>
                <a:hlinkClick r:id="rId2"/>
              </a:rPr>
              <a:t>https://www.youtube.com/watch?v=lKI1kM9HgiU</a:t>
            </a:r>
            <a:r>
              <a:rPr lang="pt-BR" dirty="0">
                <a:latin typeface="+mj-lt"/>
              </a:rPr>
              <a:t> </a:t>
            </a:r>
          </a:p>
        </p:txBody>
      </p:sp>
      <p:pic>
        <p:nvPicPr>
          <p:cNvPr id="7" name="Imagem 6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1987BA61-68AB-CFB8-8A21-2463CB95B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686211"/>
            <a:ext cx="6515100" cy="3485578"/>
          </a:xfrm>
          <a:prstGeom prst="rect">
            <a:avLst/>
          </a:prstGeom>
        </p:spPr>
      </p:pic>
      <p:pic>
        <p:nvPicPr>
          <p:cNvPr id="5" name="Shape 160" descr="Logotipo&#10;&#10;Descrição gerada automaticamente">
            <a:extLst>
              <a:ext uri="{FF2B5EF4-FFF2-40B4-BE49-F238E27FC236}">
                <a16:creationId xmlns:a16="http://schemas.microsoft.com/office/drawing/2014/main" id="{11C82CBD-3641-285D-0CEC-E6825DA49F8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22957" b="27070"/>
          <a:stretch/>
        </p:blipFill>
        <p:spPr>
          <a:xfrm>
            <a:off x="10114536" y="27237"/>
            <a:ext cx="1615024" cy="833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949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F6823-A2FC-4584-4C0E-53BDE0FF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6" y="860615"/>
            <a:ext cx="5922279" cy="615411"/>
          </a:xfrm>
        </p:spPr>
        <p:txBody>
          <a:bodyPr>
            <a:noAutofit/>
          </a:bodyPr>
          <a:lstStyle/>
          <a:p>
            <a:r>
              <a:rPr lang="pt-BR" dirty="0"/>
              <a:t>EXEMPLOS: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id="{5500D105-964B-87AA-E56C-A543F607E9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73" r="28173" b="1"/>
          <a:stretch/>
        </p:blipFill>
        <p:spPr>
          <a:xfrm>
            <a:off x="20" y="-17929"/>
            <a:ext cx="4876780" cy="6875929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5000" y="738013"/>
            <a:ext cx="5676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EEC403-144A-9752-3AFC-7E3D3A829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943" y="1476027"/>
            <a:ext cx="6005933" cy="464396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Gestos obscenos;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Exposição de pornografia;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Piadas de cunho sexual;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Comentários insinuantes;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Elogios inadequados;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Convites indevidos;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Chantagens.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Toques não permitidos;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Passadas de mão;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Gravações não autorizadas, etc.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5000" y="6134100"/>
            <a:ext cx="5676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hape 160">
            <a:extLst>
              <a:ext uri="{FF2B5EF4-FFF2-40B4-BE49-F238E27FC236}">
                <a16:creationId xmlns:a16="http://schemas.microsoft.com/office/drawing/2014/main" id="{5EB9DBB2-DFDC-18C6-49E2-4B741BF3F74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2957" b="27070"/>
          <a:stretch/>
        </p:blipFill>
        <p:spPr>
          <a:xfrm>
            <a:off x="10114536" y="27237"/>
            <a:ext cx="1615024" cy="833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016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6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F6823-A2FC-4584-4C0E-53BDE0FF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7"/>
            <a:ext cx="6852004" cy="1362073"/>
          </a:xfrm>
        </p:spPr>
        <p:txBody>
          <a:bodyPr>
            <a:normAutofit/>
          </a:bodyPr>
          <a:lstStyle/>
          <a:p>
            <a:r>
              <a:rPr lang="pt-BR" dirty="0"/>
              <a:t>CRIME DE ASSÉDIO SEXUAL</a:t>
            </a:r>
          </a:p>
        </p:txBody>
      </p:sp>
      <p:cxnSp>
        <p:nvCxnSpPr>
          <p:cNvPr id="37" name="Straight Connector 28">
            <a:extLst>
              <a:ext uri="{FF2B5EF4-FFF2-40B4-BE49-F238E27FC236}">
                <a16:creationId xmlns:a16="http://schemas.microsoft.com/office/drawing/2014/main" id="{7F1E95A2-E5F1-4C8A-92DC-CE369D193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EEC403-144A-9752-3AFC-7E3D3A829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8" y="2276474"/>
            <a:ext cx="6804626" cy="3553109"/>
          </a:xfrm>
        </p:spPr>
        <p:txBody>
          <a:bodyPr>
            <a:normAutofit/>
          </a:bodyPr>
          <a:lstStyle/>
          <a:p>
            <a:pPr algn="just"/>
            <a:r>
              <a:rPr lang="pt-BR" b="0" i="0" u="none" strike="noStrike" baseline="0" dirty="0">
                <a:latin typeface="+mj-lt"/>
              </a:rPr>
              <a:t>Art. 216-A do Código Penal: Constranger alguém com o intuito de obter vantagem ou favorecimento sexual, prevalecendo-se o agente da sua condição de superior hierárquico ou ascendência inerentes ao exercício de emprego, cargo ou função.</a:t>
            </a:r>
          </a:p>
          <a:p>
            <a:pPr marL="0" indent="0" algn="just">
              <a:buNone/>
            </a:pPr>
            <a:r>
              <a:rPr lang="pt-BR" b="0" i="0" u="none" strike="noStrike" baseline="0" dirty="0">
                <a:latin typeface="+mj-lt"/>
              </a:rPr>
              <a:t>     Pena – detenção, de 1 (um) a 2 (dois) anos.</a:t>
            </a:r>
          </a:p>
          <a:p>
            <a:pPr marL="266700" indent="0" algn="just">
              <a:buNone/>
            </a:pPr>
            <a:r>
              <a:rPr lang="pt-BR" b="0" i="0" u="none" strike="noStrike" baseline="0" dirty="0">
                <a:latin typeface="+mj-lt"/>
              </a:rPr>
              <a:t>§2º A pena é aumentada em até um terço se a vítima é menor de 18 (dezoito) anos.</a:t>
            </a:r>
            <a:endParaRPr lang="pt-BR" dirty="0">
              <a:latin typeface="+mj-lt"/>
            </a:endParaRPr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63F64D50-3B79-718E-CF94-528A474EF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2765486"/>
            <a:ext cx="3276600" cy="1327023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FCF674C-D208-4497-A189-02E8503DA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hape 160" descr="Logotipo&#10;&#10;Descrição gerada automaticamente">
            <a:extLst>
              <a:ext uri="{FF2B5EF4-FFF2-40B4-BE49-F238E27FC236}">
                <a16:creationId xmlns:a16="http://schemas.microsoft.com/office/drawing/2014/main" id="{5FD3F795-BE26-4711-E531-CC90BE2564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2957" b="27070"/>
          <a:stretch/>
        </p:blipFill>
        <p:spPr>
          <a:xfrm>
            <a:off x="10114536" y="27237"/>
            <a:ext cx="1615024" cy="833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544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F6823-A2FC-4584-4C0E-53BDE0FF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97754"/>
            <a:ext cx="3820404" cy="790370"/>
          </a:xfrm>
        </p:spPr>
        <p:txBody>
          <a:bodyPr>
            <a:noAutofit/>
          </a:bodyPr>
          <a:lstStyle/>
          <a:p>
            <a:r>
              <a:rPr lang="pt-BR" dirty="0"/>
              <a:t>BOAS PRÁTICAS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EEC403-144A-9752-3AFC-7E3D3A829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861471"/>
            <a:ext cx="3587668" cy="434882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t-BR" b="0" i="0" u="none" strike="noStrike" baseline="0" dirty="0">
                <a:latin typeface="+mj-lt"/>
              </a:rPr>
              <a:t>Respeito;</a:t>
            </a:r>
          </a:p>
          <a:p>
            <a:pPr>
              <a:lnSpc>
                <a:spcPct val="110000"/>
              </a:lnSpc>
            </a:pPr>
            <a:r>
              <a:rPr lang="pt-BR" b="0" i="0" u="none" strike="noStrike" baseline="0" dirty="0">
                <a:latin typeface="+mj-lt"/>
              </a:rPr>
              <a:t>Cordialidade;</a:t>
            </a:r>
          </a:p>
          <a:p>
            <a:pPr>
              <a:lnSpc>
                <a:spcPct val="110000"/>
              </a:lnSpc>
            </a:pPr>
            <a:r>
              <a:rPr lang="pt-BR" b="0" i="0" u="none" strike="noStrike" baseline="0" dirty="0">
                <a:latin typeface="+mj-lt"/>
              </a:rPr>
              <a:t>Educação; </a:t>
            </a:r>
          </a:p>
          <a:p>
            <a:pPr>
              <a:lnSpc>
                <a:spcPct val="110000"/>
              </a:lnSpc>
            </a:pPr>
            <a:r>
              <a:rPr lang="pt-BR" b="0" i="0" u="none" strike="noStrike" baseline="0" dirty="0">
                <a:latin typeface="+mj-lt"/>
              </a:rPr>
              <a:t>Honestidade;</a:t>
            </a:r>
          </a:p>
          <a:p>
            <a:pPr>
              <a:lnSpc>
                <a:spcPct val="110000"/>
              </a:lnSpc>
            </a:pPr>
            <a:r>
              <a:rPr lang="pt-BR" b="0" i="0" u="none" strike="noStrike" baseline="0" dirty="0">
                <a:latin typeface="+mj-lt"/>
              </a:rPr>
              <a:t>Solidariedade;</a:t>
            </a:r>
          </a:p>
          <a:p>
            <a:pPr>
              <a:lnSpc>
                <a:spcPct val="110000"/>
              </a:lnSpc>
            </a:pPr>
            <a:r>
              <a:rPr lang="pt-BR" b="0" i="0" u="none" strike="noStrike" baseline="0" dirty="0">
                <a:latin typeface="+mj-lt"/>
              </a:rPr>
              <a:t>Empatia;</a:t>
            </a:r>
          </a:p>
          <a:p>
            <a:pPr>
              <a:lnSpc>
                <a:spcPct val="110000"/>
              </a:lnSpc>
            </a:pPr>
            <a:r>
              <a:rPr lang="pt-BR" b="0" i="0" u="none" strike="noStrike" baseline="0" dirty="0">
                <a:latin typeface="+mj-lt"/>
              </a:rPr>
              <a:t>Compaixão;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+mj-lt"/>
              </a:rPr>
              <a:t>Tolerância;</a:t>
            </a:r>
          </a:p>
          <a:p>
            <a:pPr>
              <a:lnSpc>
                <a:spcPct val="110000"/>
              </a:lnSpc>
            </a:pPr>
            <a:r>
              <a:rPr lang="pt-BR" b="0" i="0" u="none" strike="noStrike" baseline="0" dirty="0">
                <a:latin typeface="+mj-lt"/>
              </a:rPr>
              <a:t>Paciência, etc.</a:t>
            </a:r>
          </a:p>
        </p:txBody>
      </p:sp>
      <p:pic>
        <p:nvPicPr>
          <p:cNvPr id="10" name="Imagem 9" descr="Imagem digital fictícia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7518D0B6-7AAA-45C3-B033-5DBA78B36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254585"/>
            <a:ext cx="6515100" cy="4348829"/>
          </a:xfrm>
          <a:prstGeom prst="rect">
            <a:avLst/>
          </a:prstGeom>
        </p:spPr>
      </p:pic>
      <p:pic>
        <p:nvPicPr>
          <p:cNvPr id="5" name="Shape 160" descr="Logotipo&#10;&#10;Descrição gerada automaticamente">
            <a:extLst>
              <a:ext uri="{FF2B5EF4-FFF2-40B4-BE49-F238E27FC236}">
                <a16:creationId xmlns:a16="http://schemas.microsoft.com/office/drawing/2014/main" id="{4866D761-E3CA-DD06-847F-CC3B8A49C1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2957" b="27070"/>
          <a:stretch/>
        </p:blipFill>
        <p:spPr>
          <a:xfrm>
            <a:off x="10114536" y="27237"/>
            <a:ext cx="1615024" cy="833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039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26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F6823-A2FC-4584-4C0E-53BDE0FF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111" y="909638"/>
            <a:ext cx="5014789" cy="833370"/>
          </a:xfrm>
        </p:spPr>
        <p:txBody>
          <a:bodyPr>
            <a:normAutofit/>
          </a:bodyPr>
          <a:lstStyle/>
          <a:p>
            <a:r>
              <a:rPr lang="pt-BR" dirty="0"/>
              <a:t>ATENÇÃO!</a:t>
            </a:r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068A2A80-ACA3-6594-18F1-A88C1CBA3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2203441"/>
            <a:ext cx="4976888" cy="2451117"/>
          </a:xfrm>
          <a:prstGeom prst="rect">
            <a:avLst/>
          </a:prstGeom>
        </p:spPr>
      </p:pic>
      <p:cxnSp>
        <p:nvCxnSpPr>
          <p:cNvPr id="38" name="Straight Connector 28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15100" y="723900"/>
            <a:ext cx="16002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EEC403-144A-9752-3AFC-7E3D3A829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5014" y="2276474"/>
            <a:ext cx="5014790" cy="3885027"/>
          </a:xfrm>
        </p:spPr>
        <p:txBody>
          <a:bodyPr>
            <a:normAutofit/>
          </a:bodyPr>
          <a:lstStyle/>
          <a:p>
            <a:pPr algn="just"/>
            <a:r>
              <a:rPr lang="pt-BR" dirty="0">
                <a:latin typeface="+mj-lt"/>
              </a:rPr>
              <a:t>A empresa proíbe todas as formas de discriminação e de assédio moral.</a:t>
            </a:r>
          </a:p>
          <a:p>
            <a:pPr algn="just"/>
            <a:r>
              <a:rPr lang="pt-BR" dirty="0">
                <a:latin typeface="+mj-lt"/>
              </a:rPr>
              <a:t>Assim, a fim de evitar situações de assédio, a empresa possui um setor responsável por receber informações sobre o assunto e dar as tratativas necessárias para sua resolução, garantindo o sigilo das informações.</a:t>
            </a:r>
          </a:p>
        </p:txBody>
      </p:sp>
      <p:pic>
        <p:nvPicPr>
          <p:cNvPr id="5" name="Shape 160">
            <a:extLst>
              <a:ext uri="{FF2B5EF4-FFF2-40B4-BE49-F238E27FC236}">
                <a16:creationId xmlns:a16="http://schemas.microsoft.com/office/drawing/2014/main" id="{8345F7E7-F857-EB4C-F3BA-5A92446371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2957" b="27070"/>
          <a:stretch/>
        </p:blipFill>
        <p:spPr>
          <a:xfrm>
            <a:off x="10114536" y="27237"/>
            <a:ext cx="1615024" cy="833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316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6" name="Shape 316"/>
          <p:cNvCxnSpPr/>
          <p:nvPr/>
        </p:nvCxnSpPr>
        <p:spPr>
          <a:xfrm>
            <a:off x="8600" y="1905000"/>
            <a:ext cx="3196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7" name="Shape 317"/>
          <p:cNvSpPr txBox="1">
            <a:spLocks noGrp="1"/>
          </p:cNvSpPr>
          <p:nvPr>
            <p:ph type="ctrTitle" idx="4294967295"/>
          </p:nvPr>
        </p:nvSpPr>
        <p:spPr>
          <a:xfrm>
            <a:off x="3162167" y="1088733"/>
            <a:ext cx="6544000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5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Muito Obrigad</a:t>
            </a:r>
            <a:r>
              <a:rPr lang="pt-BR" sz="5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" sz="5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sz="5333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8" name="Shape 318"/>
          <p:cNvCxnSpPr/>
          <p:nvPr/>
        </p:nvCxnSpPr>
        <p:spPr>
          <a:xfrm rot="10800000" flipH="1">
            <a:off x="8646400" y="1905033"/>
            <a:ext cx="3545600" cy="16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9" name="Shape 319"/>
          <p:cNvSpPr/>
          <p:nvPr/>
        </p:nvSpPr>
        <p:spPr>
          <a:xfrm>
            <a:off x="1076217" y="1248691"/>
            <a:ext cx="1518800" cy="15188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grpSp>
        <p:nvGrpSpPr>
          <p:cNvPr id="320" name="Shape 320"/>
          <p:cNvGrpSpPr/>
          <p:nvPr/>
        </p:nvGrpSpPr>
        <p:grpSpPr>
          <a:xfrm>
            <a:off x="1531851" y="1587679"/>
            <a:ext cx="674296" cy="634356"/>
            <a:chOff x="5972700" y="2330200"/>
            <a:chExt cx="411625" cy="387275"/>
          </a:xfrm>
        </p:grpSpPr>
        <p:sp>
          <p:nvSpPr>
            <p:cNvPr id="321" name="Shape 321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0" t="0" r="0" b="0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2" name="Shape 322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0" t="0" r="0" b="0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324" name="Shape 324"/>
          <p:cNvSpPr txBox="1"/>
          <p:nvPr/>
        </p:nvSpPr>
        <p:spPr>
          <a:xfrm>
            <a:off x="2273854" y="2436754"/>
            <a:ext cx="8397311" cy="3485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E599"/>
                </a:highlight>
                <a:latin typeface="+mj-lt"/>
                <a:ea typeface="Lora"/>
                <a:cs typeface="Lora"/>
                <a:sym typeface="Lora"/>
              </a:rPr>
              <a:t>Dr. André Daher</a:t>
            </a:r>
          </a:p>
          <a:p>
            <a:pPr algn="ctr"/>
            <a:r>
              <a:rPr lang="e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E599"/>
                </a:highlight>
                <a:latin typeface="+mj-lt"/>
                <a:ea typeface="Lora"/>
                <a:cs typeface="Lora"/>
                <a:sym typeface="Lora"/>
              </a:rPr>
              <a:t>Sócio fundado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E599"/>
                </a:highlight>
                <a:latin typeface="+mj-lt"/>
                <a:ea typeface="Lora"/>
                <a:cs typeface="Lora"/>
                <a:sym typeface="Lora"/>
              </a:rPr>
              <a:t>r</a:t>
            </a:r>
            <a:r>
              <a:rPr lang="e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E599"/>
                </a:highlight>
                <a:latin typeface="+mj-lt"/>
                <a:ea typeface="Lora"/>
                <a:cs typeface="Lora"/>
                <a:sym typeface="Lora"/>
              </a:rPr>
              <a:t> do escritório Daher &amp; Jacob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E599"/>
                </a:highlight>
                <a:latin typeface="+mj-lt"/>
                <a:ea typeface="Lora"/>
                <a:cs typeface="Lora"/>
                <a:sym typeface="Lora"/>
              </a:rPr>
              <a:t>Advogados</a:t>
            </a:r>
            <a:endParaRPr lang="e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E599"/>
              </a:highlight>
              <a:latin typeface="+mj-lt"/>
              <a:ea typeface="Lora"/>
              <a:cs typeface="Lora"/>
              <a:sym typeface="Lora"/>
            </a:endParaRPr>
          </a:p>
          <a:p>
            <a:endParaRPr lang="en" sz="2400" b="1" dirty="0">
              <a:highlight>
                <a:srgbClr val="FFE599"/>
              </a:highlight>
              <a:latin typeface="Lora"/>
              <a:ea typeface="Lora"/>
              <a:cs typeface="Lora"/>
              <a:sym typeface="Lora"/>
            </a:endParaRPr>
          </a:p>
          <a:p>
            <a:pPr lvl="0"/>
            <a:r>
              <a:rPr lang="pt-BR" sz="2400" b="1" dirty="0"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pt-BR" sz="2400" dirty="0"/>
              <a:t>      André Daher         andrecdaher         André Daher</a:t>
            </a:r>
          </a:p>
          <a:p>
            <a:pPr lvl="0"/>
            <a:endParaRPr lang="pt-BR" sz="2400" dirty="0"/>
          </a:p>
          <a:p>
            <a:pPr algn="ctr"/>
            <a:r>
              <a:rPr lang="pt-BR" sz="2400" dirty="0">
                <a:latin typeface="Lora"/>
                <a:ea typeface="Lora"/>
                <a:cs typeface="Lora"/>
                <a:sym typeface="Lora"/>
              </a:rPr>
              <a:t>         </a:t>
            </a:r>
            <a:r>
              <a:rPr lang="pt-BR" sz="2400" dirty="0">
                <a:latin typeface="Lora"/>
                <a:ea typeface="Lora"/>
                <a:cs typeface="Lora"/>
                <a:sym typeface="Lora"/>
                <a:hlinkClick r:id="rId3"/>
              </a:rPr>
              <a:t>andre@daherjacobadvogados.com.br</a:t>
            </a:r>
            <a:endParaRPr lang="pt-BR" sz="2400" dirty="0">
              <a:latin typeface="Lora"/>
              <a:ea typeface="Lora"/>
              <a:cs typeface="Lora"/>
              <a:sym typeface="Lora"/>
            </a:endParaRPr>
          </a:p>
          <a:p>
            <a:endParaRPr lang="pt-BR" sz="2400" dirty="0">
              <a:latin typeface="Lora"/>
              <a:ea typeface="Lora"/>
              <a:cs typeface="Lora"/>
              <a:sym typeface="Lora"/>
            </a:endParaRPr>
          </a:p>
          <a:p>
            <a:pPr lvl="0" algn="ctr"/>
            <a:r>
              <a:rPr lang="en" sz="2400" b="1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47 99690-2255 / 47 3023-5210 </a:t>
            </a:r>
          </a:p>
          <a:p>
            <a:pPr lvl="0" algn="ctr"/>
            <a:r>
              <a:rPr lang="en" sz="2400" b="1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 47 99915 - 3322</a:t>
            </a:r>
            <a:endParaRPr lang="en" sz="2400" dirty="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endParaRPr lang="pt-BR" sz="2400" dirty="0">
              <a:latin typeface="Lora"/>
              <a:ea typeface="Lora"/>
              <a:cs typeface="Lora"/>
              <a:sym typeface="Lora"/>
            </a:endParaRPr>
          </a:p>
          <a:p>
            <a:pPr lvl="0" algn="just"/>
            <a:endParaRPr lang="pt-BR" sz="2400" dirty="0"/>
          </a:p>
          <a:p>
            <a:pPr lvl="0"/>
            <a:endParaRPr lang="pt-BR" sz="2400" dirty="0"/>
          </a:p>
          <a:p>
            <a:pPr lvl="0"/>
            <a:endParaRPr lang="pt-BR" sz="24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79717BA-1FC1-4A22-B142-C6B4AB06AE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273854" y="3579535"/>
            <a:ext cx="506183" cy="50618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46D7683-1A1F-4532-8182-0CAFB2AD1E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700403" y="3579534"/>
            <a:ext cx="506604" cy="506183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B1E05CD-175A-452E-AA0A-710C9A22B2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7127373" y="3622616"/>
            <a:ext cx="463101" cy="463101"/>
          </a:xfrm>
          <a:prstGeom prst="rect">
            <a:avLst/>
          </a:prstGeom>
        </p:spPr>
      </p:pic>
      <p:sp>
        <p:nvSpPr>
          <p:cNvPr id="17" name="Rectangle 2">
            <a:extLst>
              <a:ext uri="{FF2B5EF4-FFF2-40B4-BE49-F238E27FC236}">
                <a16:creationId xmlns:a16="http://schemas.microsoft.com/office/drawing/2014/main" id="{2D3077AA-7EC7-47EA-A27A-E46E9F17C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1" y="18535"/>
            <a:ext cx="65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2400" dirty="0">
              <a:latin typeface="-apple-system"/>
            </a:endParaRPr>
          </a:p>
        </p:txBody>
      </p:sp>
      <p:pic>
        <p:nvPicPr>
          <p:cNvPr id="15" name="Shape 160">
            <a:extLst>
              <a:ext uri="{FF2B5EF4-FFF2-40B4-BE49-F238E27FC236}">
                <a16:creationId xmlns:a16="http://schemas.microsoft.com/office/drawing/2014/main" id="{BF27C248-7A67-48FF-BAD6-BC7C124B2909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t="22957" b="27070"/>
          <a:stretch/>
        </p:blipFill>
        <p:spPr>
          <a:xfrm>
            <a:off x="9342517" y="719888"/>
            <a:ext cx="2153365" cy="8608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258</TotalTime>
  <Words>714</Words>
  <Application>Microsoft Office PowerPoint</Application>
  <PresentationFormat>Widescreen</PresentationFormat>
  <Paragraphs>84</Paragraphs>
  <Slides>12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20" baseType="lpstr">
      <vt:lpstr>-apple-system</vt:lpstr>
      <vt:lpstr>Arial</vt:lpstr>
      <vt:lpstr>Calibri</vt:lpstr>
      <vt:lpstr>Calisto MT</vt:lpstr>
      <vt:lpstr>Lora</vt:lpstr>
      <vt:lpstr>Symbol</vt:lpstr>
      <vt:lpstr>Univers Condensed</vt:lpstr>
      <vt:lpstr>ChronicleVTI</vt:lpstr>
      <vt:lpstr>ASSÉDIO MORAL E SEXUAL NAS RELAÇÕES DE TRABALHO</vt:lpstr>
      <vt:lpstr>Apresentação do PowerPoint</vt:lpstr>
      <vt:lpstr>O QUE É ASSÉDIO MORAL?</vt:lpstr>
      <vt:lpstr>EXEMPLO DE SITUAÇÕES</vt:lpstr>
      <vt:lpstr>O QUE NÃO É ASSÉDIO</vt:lpstr>
      <vt:lpstr>COMO EVITAR?</vt:lpstr>
      <vt:lpstr>O QUE É ASSÉDIO SEXUAL?</vt:lpstr>
      <vt:lpstr>EXEMPLOS:</vt:lpstr>
      <vt:lpstr>CRIME DE ASSÉDIO SEXUAL</vt:lpstr>
      <vt:lpstr>BOAS PRÁTICAS</vt:lpstr>
      <vt:lpstr>ATENÇÃO!</vt:lpstr>
      <vt:lpstr>Muito Obrigado!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ASSÉDIO MORAL E SEXUAL NAS RELAÇÕES DE TRABALHO</dc:title>
  <dc:creator>Mariana Hofer</dc:creator>
  <cp:lastModifiedBy>André Daher</cp:lastModifiedBy>
  <cp:revision>13</cp:revision>
  <dcterms:created xsi:type="dcterms:W3CDTF">2023-07-06T13:51:26Z</dcterms:created>
  <dcterms:modified xsi:type="dcterms:W3CDTF">2023-08-17T20:47:06Z</dcterms:modified>
</cp:coreProperties>
</file>