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Aileron" pitchFamily="2" charset="77"/>
      <p:regular r:id="rId15"/>
    </p:embeddedFont>
    <p:embeddedFont>
      <p:font typeface="Aileron Bold" pitchFamily="2" charset="77"/>
      <p:regular r:id="rId16"/>
      <p:bold r:id="rId17"/>
    </p:embeddedFont>
    <p:embeddedFont>
      <p:font typeface="Aileron Ultra-Bold" pitchFamily="2" charset="77"/>
      <p:regular r:id="rId18"/>
      <p:bold r:id="rId19"/>
    </p:embeddedFont>
    <p:embeddedFont>
      <p:font typeface="Arimo" panose="020B0604020202020204" pitchFamily="3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Montserrat" pitchFamily="2" charset="77"/>
      <p:regular r:id="rId25"/>
      <p:bold r:id="rId26"/>
      <p:boldItalic r:id="rId27"/>
    </p:embeddedFont>
    <p:embeddedFont>
      <p:font typeface="Montserrat Bold" pitchFamily="2" charset="77"/>
      <p:regular r:id="rId28"/>
      <p:bold r:id="rId29"/>
    </p:embeddedFont>
    <p:embeddedFont>
      <p:font typeface="Montserrat Bold Italics" pitchFamily="2" charset="77"/>
      <p:regular r:id="rId30"/>
      <p:bold r:id="rId31"/>
      <p:italic r:id="rId32"/>
      <p:boldItalic r:id="rId33"/>
    </p:embeddedFont>
    <p:embeddedFont>
      <p:font typeface="Montserrat Ultra-Bold" pitchFamily="2" charset="77"/>
      <p:regular r:id="rId34"/>
      <p:bold r:id="rId35"/>
    </p:embeddedFont>
    <p:embeddedFont>
      <p:font typeface="Montserrat Ultra-Bold Italics" pitchFamily="2" charset="77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48" autoAdjust="0"/>
  </p:normalViewPr>
  <p:slideViewPr>
    <p:cSldViewPr>
      <p:cViewPr varScale="1">
        <p:scale>
          <a:sx n="78" d="100"/>
          <a:sy n="78" d="100"/>
        </p:scale>
        <p:origin x="36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9" Type="http://schemas.openxmlformats.org/officeDocument/2006/relationships/font" Target="fonts/font25.fntdata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font" Target="fonts/font23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font" Target="fonts/font22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font" Target="fonts/font21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font" Target="fonts/font2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jpeg"/><Relationship Id="rId16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itaucultural.org.br/observatorio/paineldedados/" TargetMode="External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pn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86593" y="0"/>
            <a:ext cx="4688270" cy="10287000"/>
            <a:chOff x="0" y="0"/>
            <a:chExt cx="3154129" cy="69207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54129" cy="6920787"/>
            </a:xfrm>
            <a:custGeom>
              <a:avLst/>
              <a:gdLst/>
              <a:ahLst/>
              <a:cxnLst/>
              <a:rect l="l" t="t" r="r" b="b"/>
              <a:pathLst>
                <a:path w="3154129" h="6920787">
                  <a:moveTo>
                    <a:pt x="0" y="0"/>
                  </a:moveTo>
                  <a:lnTo>
                    <a:pt x="3154129" y="0"/>
                  </a:lnTo>
                  <a:lnTo>
                    <a:pt x="3154129" y="6920787"/>
                  </a:lnTo>
                  <a:lnTo>
                    <a:pt x="0" y="6920787"/>
                  </a:lnTo>
                  <a:close/>
                </a:path>
              </a:pathLst>
            </a:custGeom>
            <a:solidFill>
              <a:srgbClr val="642EC7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187541" y="5870876"/>
            <a:ext cx="3499052" cy="4530286"/>
            <a:chOff x="0" y="0"/>
            <a:chExt cx="2354058" cy="304784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54058" cy="3047842"/>
            </a:xfrm>
            <a:custGeom>
              <a:avLst/>
              <a:gdLst/>
              <a:ahLst/>
              <a:cxnLst/>
              <a:rect l="l" t="t" r="r" b="b"/>
              <a:pathLst>
                <a:path w="2354058" h="3047842">
                  <a:moveTo>
                    <a:pt x="0" y="0"/>
                  </a:moveTo>
                  <a:lnTo>
                    <a:pt x="2354058" y="0"/>
                  </a:lnTo>
                  <a:lnTo>
                    <a:pt x="2354058" y="3047842"/>
                  </a:lnTo>
                  <a:lnTo>
                    <a:pt x="0" y="3047842"/>
                  </a:lnTo>
                  <a:close/>
                </a:path>
              </a:pathLst>
            </a:custGeom>
            <a:solidFill>
              <a:srgbClr val="FF1495"/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0187541" y="0"/>
            <a:ext cx="8100459" cy="8100459"/>
            <a:chOff x="0" y="0"/>
            <a:chExt cx="5600700" cy="56007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600700" cy="5600700"/>
            </a:xfrm>
            <a:custGeom>
              <a:avLst/>
              <a:gdLst/>
              <a:ahLst/>
              <a:cxnLst/>
              <a:rect l="l" t="t" r="r" b="b"/>
              <a:pathLst>
                <a:path w="5600700" h="5600700">
                  <a:moveTo>
                    <a:pt x="3177540" y="0"/>
                  </a:moveTo>
                  <a:lnTo>
                    <a:pt x="0" y="0"/>
                  </a:lnTo>
                  <a:lnTo>
                    <a:pt x="0" y="4194810"/>
                  </a:lnTo>
                  <a:lnTo>
                    <a:pt x="2421890" y="4194810"/>
                  </a:lnTo>
                  <a:lnTo>
                    <a:pt x="2421890" y="5600700"/>
                  </a:lnTo>
                  <a:lnTo>
                    <a:pt x="5600700" y="5600700"/>
                  </a:lnTo>
                  <a:lnTo>
                    <a:pt x="5600700" y="1405890"/>
                  </a:lnTo>
                  <a:lnTo>
                    <a:pt x="3177540" y="1405890"/>
                  </a:lnTo>
                  <a:lnTo>
                    <a:pt x="3177540" y="0"/>
                  </a:lnTo>
                  <a:close/>
                </a:path>
              </a:pathLst>
            </a:custGeom>
            <a:blipFill>
              <a:blip r:embed="rId2"/>
              <a:stretch>
                <a:fillRect l="-23148" r="-23148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-10800000">
            <a:off x="13686593" y="8100459"/>
            <a:ext cx="4601407" cy="2300704"/>
          </a:xfrm>
          <a:custGeom>
            <a:avLst/>
            <a:gdLst/>
            <a:ahLst/>
            <a:cxnLst/>
            <a:rect l="l" t="t" r="r" b="b"/>
            <a:pathLst>
              <a:path w="4601407" h="2300704">
                <a:moveTo>
                  <a:pt x="0" y="0"/>
                </a:moveTo>
                <a:lnTo>
                  <a:pt x="4601407" y="0"/>
                </a:lnTo>
                <a:lnTo>
                  <a:pt x="4601407" y="2300704"/>
                </a:lnTo>
                <a:lnTo>
                  <a:pt x="0" y="23007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-176377"/>
            <a:ext cx="10962738" cy="10962738"/>
          </a:xfrm>
          <a:custGeom>
            <a:avLst/>
            <a:gdLst/>
            <a:ahLst/>
            <a:cxnLst/>
            <a:rect l="l" t="t" r="r" b="b"/>
            <a:pathLst>
              <a:path w="10962738" h="10962738">
                <a:moveTo>
                  <a:pt x="0" y="0"/>
                </a:moveTo>
                <a:lnTo>
                  <a:pt x="10962738" y="0"/>
                </a:lnTo>
                <a:lnTo>
                  <a:pt x="10962738" y="10962739"/>
                </a:lnTo>
                <a:lnTo>
                  <a:pt x="0" y="109627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668196" y="3209660"/>
            <a:ext cx="7265811" cy="6504835"/>
          </a:xfrm>
          <a:custGeom>
            <a:avLst/>
            <a:gdLst/>
            <a:ahLst/>
            <a:cxnLst/>
            <a:rect l="l" t="t" r="r" b="b"/>
            <a:pathLst>
              <a:path w="7265811" h="6504835">
                <a:moveTo>
                  <a:pt x="0" y="0"/>
                </a:moveTo>
                <a:lnTo>
                  <a:pt x="7265810" y="0"/>
                </a:lnTo>
                <a:lnTo>
                  <a:pt x="7265810" y="6504835"/>
                </a:lnTo>
                <a:lnTo>
                  <a:pt x="0" y="65048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1503" b="-1788"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9385788" y="3325970"/>
            <a:ext cx="2844790" cy="6388525"/>
          </a:xfrm>
          <a:prstGeom prst="rect">
            <a:avLst/>
          </a:prstGeom>
          <a:solidFill>
            <a:srgbClr val="642EC7"/>
          </a:solidFill>
        </p:spPr>
      </p:sp>
      <p:grpSp>
        <p:nvGrpSpPr>
          <p:cNvPr id="4" name="Group 4"/>
          <p:cNvGrpSpPr/>
          <p:nvPr/>
        </p:nvGrpSpPr>
        <p:grpSpPr>
          <a:xfrm>
            <a:off x="9385788" y="456195"/>
            <a:ext cx="2844790" cy="2844790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DE59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2230579" y="456195"/>
            <a:ext cx="5703428" cy="2869775"/>
            <a:chOff x="0" y="0"/>
            <a:chExt cx="3837096" cy="19306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37096" cy="1930699"/>
            </a:xfrm>
            <a:custGeom>
              <a:avLst/>
              <a:gdLst/>
              <a:ahLst/>
              <a:cxnLst/>
              <a:rect l="l" t="t" r="r" b="b"/>
              <a:pathLst>
                <a:path w="3837096" h="1930699">
                  <a:moveTo>
                    <a:pt x="0" y="0"/>
                  </a:moveTo>
                  <a:lnTo>
                    <a:pt x="3837096" y="0"/>
                  </a:lnTo>
                  <a:lnTo>
                    <a:pt x="3837096" y="1930699"/>
                  </a:lnTo>
                  <a:lnTo>
                    <a:pt x="0" y="1930699"/>
                  </a:lnTo>
                  <a:close/>
                </a:path>
              </a:pathLst>
            </a:custGeom>
            <a:solidFill>
              <a:srgbClr val="019D97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028700" y="1292306"/>
            <a:ext cx="8104957" cy="7155256"/>
            <a:chOff x="0" y="0"/>
            <a:chExt cx="10806610" cy="9540341"/>
          </a:xfrm>
        </p:grpSpPr>
        <p:sp>
          <p:nvSpPr>
            <p:cNvPr id="9" name="TextBox 9"/>
            <p:cNvSpPr txBox="1"/>
            <p:nvPr/>
          </p:nvSpPr>
          <p:spPr>
            <a:xfrm>
              <a:off x="0" y="161925"/>
              <a:ext cx="10806610" cy="15644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431"/>
                </a:lnSpc>
                <a:spcBef>
                  <a:spcPct val="0"/>
                </a:spcBef>
              </a:pPr>
              <a:r>
                <a:rPr lang="en-US" sz="8516">
                  <a:solidFill>
                    <a:srgbClr val="000000"/>
                  </a:solidFill>
                  <a:latin typeface="Aileron Ultra-Bold"/>
                </a:rPr>
                <a:t>Objetivos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2437730"/>
              <a:ext cx="10806610" cy="7194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4201"/>
                </a:lnSpc>
                <a:spcBef>
                  <a:spcPct val="0"/>
                </a:spcBef>
              </a:pPr>
              <a:r>
                <a:rPr lang="en-US" sz="3785" spc="-94">
                  <a:solidFill>
                    <a:srgbClr val="FF1495"/>
                  </a:solidFill>
                  <a:latin typeface="Aileron Bold"/>
                </a:rPr>
                <a:t>O MOTIVO DA NOSSA UNIÃO 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3974362"/>
              <a:ext cx="10252608" cy="53553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06"/>
                </a:lnSpc>
              </a:pPr>
              <a:r>
                <a:rPr lang="en-US" sz="2671">
                  <a:solidFill>
                    <a:srgbClr val="000000"/>
                  </a:solidFill>
                  <a:latin typeface="Aileron"/>
                </a:rPr>
                <a:t>Esse núcleo nasce com o intuito de potencializar a produção cultural da cidade através do fortalecimento de eventos, instituições de ensino e projetos culturais de diferentes áreas, potencializando a cadeia produtiva do setor e gerando desenvolvimento humano, economia e  turismo para Joinville.</a:t>
              </a:r>
            </a:p>
            <a:p>
              <a:pPr algn="l">
                <a:lnSpc>
                  <a:spcPts val="4006"/>
                </a:lnSpc>
              </a:pPr>
              <a:endParaRPr lang="en-US" sz="2671">
                <a:solidFill>
                  <a:srgbClr val="000000"/>
                </a:solidFill>
                <a:latin typeface="Aileron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557396" y="4420943"/>
            <a:ext cx="1403807" cy="1312352"/>
          </a:xfrm>
          <a:prstGeom prst="rect">
            <a:avLst/>
          </a:prstGeom>
          <a:solidFill>
            <a:srgbClr val="62A25D"/>
          </a:solidFill>
        </p:spPr>
      </p:sp>
      <p:sp>
        <p:nvSpPr>
          <p:cNvPr id="3" name="AutoShape 3"/>
          <p:cNvSpPr/>
          <p:nvPr/>
        </p:nvSpPr>
        <p:spPr>
          <a:xfrm>
            <a:off x="10842129" y="2271566"/>
            <a:ext cx="1431571" cy="1249190"/>
          </a:xfrm>
          <a:prstGeom prst="rect">
            <a:avLst/>
          </a:prstGeom>
          <a:solidFill>
            <a:srgbClr val="FFC924"/>
          </a:solidFill>
        </p:spPr>
      </p:sp>
      <p:sp>
        <p:nvSpPr>
          <p:cNvPr id="4" name="AutoShape 4"/>
          <p:cNvSpPr/>
          <p:nvPr/>
        </p:nvSpPr>
        <p:spPr>
          <a:xfrm>
            <a:off x="13110066" y="4352369"/>
            <a:ext cx="1420144" cy="1219149"/>
          </a:xfrm>
          <a:prstGeom prst="rect">
            <a:avLst/>
          </a:prstGeom>
          <a:solidFill>
            <a:srgbClr val="29285D"/>
          </a:solidFill>
        </p:spPr>
      </p:sp>
      <p:sp>
        <p:nvSpPr>
          <p:cNvPr id="5" name="AutoShape 5"/>
          <p:cNvSpPr/>
          <p:nvPr/>
        </p:nvSpPr>
        <p:spPr>
          <a:xfrm>
            <a:off x="12273700" y="839995"/>
            <a:ext cx="1237703" cy="1431571"/>
          </a:xfrm>
          <a:prstGeom prst="rect">
            <a:avLst/>
          </a:prstGeom>
          <a:solidFill>
            <a:srgbClr val="469BD8"/>
          </a:solidFill>
        </p:spPr>
      </p:sp>
      <p:sp>
        <p:nvSpPr>
          <p:cNvPr id="6" name="Freeform 6"/>
          <p:cNvSpPr/>
          <p:nvPr/>
        </p:nvSpPr>
        <p:spPr>
          <a:xfrm>
            <a:off x="13621618" y="6140355"/>
            <a:ext cx="3805747" cy="1003043"/>
          </a:xfrm>
          <a:custGeom>
            <a:avLst/>
            <a:gdLst/>
            <a:ahLst/>
            <a:cxnLst/>
            <a:rect l="l" t="t" r="r" b="b"/>
            <a:pathLst>
              <a:path w="3805747" h="1003043">
                <a:moveTo>
                  <a:pt x="0" y="0"/>
                </a:moveTo>
                <a:lnTo>
                  <a:pt x="3805748" y="0"/>
                </a:lnTo>
                <a:lnTo>
                  <a:pt x="3805748" y="1003043"/>
                </a:lnTo>
                <a:lnTo>
                  <a:pt x="0" y="10030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347986" y="7314848"/>
            <a:ext cx="2667128" cy="1887896"/>
          </a:xfrm>
          <a:custGeom>
            <a:avLst/>
            <a:gdLst/>
            <a:ahLst/>
            <a:cxnLst/>
            <a:rect l="l" t="t" r="r" b="b"/>
            <a:pathLst>
              <a:path w="2667128" h="1887896">
                <a:moveTo>
                  <a:pt x="0" y="0"/>
                </a:moveTo>
                <a:lnTo>
                  <a:pt x="2667127" y="0"/>
                </a:lnTo>
                <a:lnTo>
                  <a:pt x="2667127" y="1887896"/>
                </a:lnTo>
                <a:lnTo>
                  <a:pt x="0" y="18878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320670" y="5733295"/>
            <a:ext cx="1571881" cy="1571881"/>
          </a:xfrm>
          <a:custGeom>
            <a:avLst/>
            <a:gdLst/>
            <a:ahLst/>
            <a:cxnLst/>
            <a:rect l="l" t="t" r="r" b="b"/>
            <a:pathLst>
              <a:path w="1571881" h="1571881">
                <a:moveTo>
                  <a:pt x="0" y="0"/>
                </a:moveTo>
                <a:lnTo>
                  <a:pt x="1571881" y="0"/>
                </a:lnTo>
                <a:lnTo>
                  <a:pt x="1571881" y="1571881"/>
                </a:lnTo>
                <a:lnTo>
                  <a:pt x="0" y="15718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842129" y="839995"/>
            <a:ext cx="1431571" cy="1431571"/>
          </a:xfrm>
          <a:custGeom>
            <a:avLst/>
            <a:gdLst/>
            <a:ahLst/>
            <a:cxnLst/>
            <a:rect l="l" t="t" r="r" b="b"/>
            <a:pathLst>
              <a:path w="1431571" h="1431571">
                <a:moveTo>
                  <a:pt x="0" y="0"/>
                </a:moveTo>
                <a:lnTo>
                  <a:pt x="1431571" y="0"/>
                </a:lnTo>
                <a:lnTo>
                  <a:pt x="1431571" y="1431571"/>
                </a:lnTo>
                <a:lnTo>
                  <a:pt x="0" y="14315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218595" y="2292803"/>
            <a:ext cx="2230674" cy="1577272"/>
          </a:xfrm>
          <a:custGeom>
            <a:avLst/>
            <a:gdLst/>
            <a:ahLst/>
            <a:cxnLst/>
            <a:rect l="l" t="t" r="r" b="b"/>
            <a:pathLst>
              <a:path w="2230674" h="1577272">
                <a:moveTo>
                  <a:pt x="0" y="0"/>
                </a:moveTo>
                <a:lnTo>
                  <a:pt x="2230674" y="0"/>
                </a:lnTo>
                <a:lnTo>
                  <a:pt x="2230674" y="1577272"/>
                </a:lnTo>
                <a:lnTo>
                  <a:pt x="0" y="15772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944499" y="3789356"/>
            <a:ext cx="1487694" cy="1487694"/>
          </a:xfrm>
          <a:custGeom>
            <a:avLst/>
            <a:gdLst/>
            <a:ahLst/>
            <a:cxnLst/>
            <a:rect l="l" t="t" r="r" b="b"/>
            <a:pathLst>
              <a:path w="1487694" h="1487694">
                <a:moveTo>
                  <a:pt x="0" y="0"/>
                </a:moveTo>
                <a:lnTo>
                  <a:pt x="1487694" y="0"/>
                </a:lnTo>
                <a:lnTo>
                  <a:pt x="1487694" y="1487694"/>
                </a:lnTo>
                <a:lnTo>
                  <a:pt x="0" y="14876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679399" y="5571517"/>
            <a:ext cx="2162730" cy="1571881"/>
          </a:xfrm>
          <a:custGeom>
            <a:avLst/>
            <a:gdLst/>
            <a:ahLst/>
            <a:cxnLst/>
            <a:rect l="l" t="t" r="r" b="b"/>
            <a:pathLst>
              <a:path w="2162730" h="1571881">
                <a:moveTo>
                  <a:pt x="0" y="0"/>
                </a:moveTo>
                <a:lnTo>
                  <a:pt x="2162730" y="0"/>
                </a:lnTo>
                <a:lnTo>
                  <a:pt x="2162730" y="1571881"/>
                </a:lnTo>
                <a:lnTo>
                  <a:pt x="0" y="15718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669243" y="1017579"/>
            <a:ext cx="2515449" cy="1076403"/>
          </a:xfrm>
          <a:custGeom>
            <a:avLst/>
            <a:gdLst/>
            <a:ahLst/>
            <a:cxnLst/>
            <a:rect l="l" t="t" r="r" b="b"/>
            <a:pathLst>
              <a:path w="2515449" h="1076403">
                <a:moveTo>
                  <a:pt x="0" y="0"/>
                </a:moveTo>
                <a:lnTo>
                  <a:pt x="2515449" y="0"/>
                </a:lnTo>
                <a:lnTo>
                  <a:pt x="2515449" y="1076403"/>
                </a:lnTo>
                <a:lnTo>
                  <a:pt x="0" y="107640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1557914" y="7695701"/>
            <a:ext cx="4942562" cy="1008285"/>
            <a:chOff x="0" y="0"/>
            <a:chExt cx="1521260" cy="31033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21260" cy="310338"/>
            </a:xfrm>
            <a:custGeom>
              <a:avLst/>
              <a:gdLst/>
              <a:ahLst/>
              <a:cxnLst/>
              <a:rect l="l" t="t" r="r" b="b"/>
              <a:pathLst>
                <a:path w="1521260" h="310338">
                  <a:moveTo>
                    <a:pt x="0" y="0"/>
                  </a:moveTo>
                  <a:lnTo>
                    <a:pt x="1521260" y="0"/>
                  </a:lnTo>
                  <a:lnTo>
                    <a:pt x="1521260" y="310338"/>
                  </a:lnTo>
                  <a:lnTo>
                    <a:pt x="0" y="310338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1687900" y="7728303"/>
            <a:ext cx="4585509" cy="854051"/>
          </a:xfrm>
          <a:custGeom>
            <a:avLst/>
            <a:gdLst/>
            <a:ahLst/>
            <a:cxnLst/>
            <a:rect l="l" t="t" r="r" b="b"/>
            <a:pathLst>
              <a:path w="4585509" h="854051">
                <a:moveTo>
                  <a:pt x="0" y="0"/>
                </a:moveTo>
                <a:lnTo>
                  <a:pt x="4585509" y="0"/>
                </a:lnTo>
                <a:lnTo>
                  <a:pt x="4585509" y="854051"/>
                </a:lnTo>
                <a:lnTo>
                  <a:pt x="0" y="85405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8718025" y="2491793"/>
            <a:ext cx="2149709" cy="1461561"/>
          </a:xfrm>
          <a:custGeom>
            <a:avLst/>
            <a:gdLst/>
            <a:ahLst/>
            <a:cxnLst/>
            <a:rect l="l" t="t" r="r" b="b"/>
            <a:pathLst>
              <a:path w="2149709" h="1461561">
                <a:moveTo>
                  <a:pt x="0" y="0"/>
                </a:moveTo>
                <a:lnTo>
                  <a:pt x="2149709" y="0"/>
                </a:lnTo>
                <a:lnTo>
                  <a:pt x="2149709" y="1461561"/>
                </a:lnTo>
                <a:lnTo>
                  <a:pt x="0" y="146156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5534" r="-16411" b="-7347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4530209" y="2292803"/>
            <a:ext cx="1496642" cy="1859541"/>
          </a:xfrm>
          <a:custGeom>
            <a:avLst/>
            <a:gdLst/>
            <a:ahLst/>
            <a:cxnLst/>
            <a:rect l="l" t="t" r="r" b="b"/>
            <a:pathLst>
              <a:path w="1496642" h="1859541">
                <a:moveTo>
                  <a:pt x="0" y="0"/>
                </a:moveTo>
                <a:lnTo>
                  <a:pt x="1496643" y="0"/>
                </a:lnTo>
                <a:lnTo>
                  <a:pt x="1496643" y="1859541"/>
                </a:lnTo>
                <a:lnTo>
                  <a:pt x="0" y="185954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6852" b="-6852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6386671" y="2485397"/>
            <a:ext cx="1666946" cy="1666946"/>
          </a:xfrm>
          <a:custGeom>
            <a:avLst/>
            <a:gdLst/>
            <a:ahLst/>
            <a:cxnLst/>
            <a:rect l="l" t="t" r="r" b="b"/>
            <a:pathLst>
              <a:path w="1666946" h="1666946">
                <a:moveTo>
                  <a:pt x="0" y="0"/>
                </a:moveTo>
                <a:lnTo>
                  <a:pt x="1666947" y="0"/>
                </a:lnTo>
                <a:lnTo>
                  <a:pt x="1666947" y="1666947"/>
                </a:lnTo>
                <a:lnTo>
                  <a:pt x="0" y="166694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0867734" y="4155825"/>
            <a:ext cx="2024818" cy="1293161"/>
          </a:xfrm>
          <a:custGeom>
            <a:avLst/>
            <a:gdLst/>
            <a:ahLst/>
            <a:cxnLst/>
            <a:rect l="l" t="t" r="r" b="b"/>
            <a:pathLst>
              <a:path w="2024818" h="1293161">
                <a:moveTo>
                  <a:pt x="0" y="0"/>
                </a:moveTo>
                <a:lnTo>
                  <a:pt x="2024817" y="0"/>
                </a:lnTo>
                <a:lnTo>
                  <a:pt x="2024817" y="1293161"/>
                </a:lnTo>
                <a:lnTo>
                  <a:pt x="0" y="129316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52286" t="-38379" r="-55042" b="-44226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6026852" y="605810"/>
            <a:ext cx="2102418" cy="1488172"/>
          </a:xfrm>
          <a:custGeom>
            <a:avLst/>
            <a:gdLst/>
            <a:ahLst/>
            <a:cxnLst/>
            <a:rect l="l" t="t" r="r" b="b"/>
            <a:pathLst>
              <a:path w="2102418" h="1488172">
                <a:moveTo>
                  <a:pt x="0" y="0"/>
                </a:moveTo>
                <a:lnTo>
                  <a:pt x="2102417" y="0"/>
                </a:lnTo>
                <a:lnTo>
                  <a:pt x="2102417" y="1488172"/>
                </a:lnTo>
                <a:lnTo>
                  <a:pt x="0" y="148817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4704522" y="4191248"/>
            <a:ext cx="1682149" cy="1905921"/>
          </a:xfrm>
          <a:custGeom>
            <a:avLst/>
            <a:gdLst/>
            <a:ahLst/>
            <a:cxnLst/>
            <a:rect l="l" t="t" r="r" b="b"/>
            <a:pathLst>
              <a:path w="1682149" h="1905921">
                <a:moveTo>
                  <a:pt x="0" y="0"/>
                </a:moveTo>
                <a:lnTo>
                  <a:pt x="1682149" y="0"/>
                </a:lnTo>
                <a:lnTo>
                  <a:pt x="1682149" y="1905922"/>
                </a:lnTo>
                <a:lnTo>
                  <a:pt x="0" y="190592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59039" t="-12641" r="-59498" b="-24382"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235559" y="5147323"/>
            <a:ext cx="7272390" cy="4963406"/>
          </a:xfrm>
          <a:custGeom>
            <a:avLst/>
            <a:gdLst/>
            <a:ahLst/>
            <a:cxnLst/>
            <a:rect l="l" t="t" r="r" b="b"/>
            <a:pathLst>
              <a:path w="7272390" h="4963406">
                <a:moveTo>
                  <a:pt x="0" y="0"/>
                </a:moveTo>
                <a:lnTo>
                  <a:pt x="7272390" y="0"/>
                </a:lnTo>
                <a:lnTo>
                  <a:pt x="7272390" y="4963406"/>
                </a:lnTo>
                <a:lnTo>
                  <a:pt x="0" y="496340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alphaModFix amt="3000"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8133741" y="980409"/>
            <a:ext cx="3065679" cy="1642328"/>
          </a:xfrm>
          <a:custGeom>
            <a:avLst/>
            <a:gdLst/>
            <a:ahLst/>
            <a:cxnLst/>
            <a:rect l="l" t="t" r="r" b="b"/>
            <a:pathLst>
              <a:path w="3065679" h="1642328">
                <a:moveTo>
                  <a:pt x="0" y="0"/>
                </a:moveTo>
                <a:lnTo>
                  <a:pt x="3065679" y="0"/>
                </a:lnTo>
                <a:lnTo>
                  <a:pt x="3065679" y="1642328"/>
                </a:lnTo>
                <a:lnTo>
                  <a:pt x="0" y="1642328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565535" y="567710"/>
            <a:ext cx="7780916" cy="108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94"/>
              </a:lnSpc>
              <a:spcBef>
                <a:spcPct val="0"/>
              </a:spcBef>
            </a:pPr>
            <a:r>
              <a:rPr lang="en-US" sz="8176">
                <a:solidFill>
                  <a:srgbClr val="000000"/>
                </a:solidFill>
                <a:latin typeface="Aileron Ultra-Bold"/>
              </a:rPr>
              <a:t>Quem somos?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65535" y="2708462"/>
            <a:ext cx="7689456" cy="5051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06"/>
              </a:lnSpc>
            </a:pPr>
            <a:r>
              <a:rPr lang="en-US" sz="2671">
                <a:solidFill>
                  <a:srgbClr val="000000"/>
                </a:solidFill>
                <a:latin typeface="Aileron"/>
              </a:rPr>
              <a:t>Formado por importantes players da cultura da cidade entre:  empresas, produtores e artistas, o núcleo será uma grande força de atração de recursos e ampliação do mercado da Industria da Cultura através da mobilização do empresariado, poder público, terceiro setor e toda a sociedade para que tenhamos uma Indústria da Cultura forte pujante que significa desenvolvimento e riqueza para Joinville. </a:t>
            </a:r>
          </a:p>
          <a:p>
            <a:pPr algn="l">
              <a:lnSpc>
                <a:spcPts val="4006"/>
              </a:lnSpc>
            </a:pPr>
            <a:endParaRPr lang="en-US" sz="2671">
              <a:solidFill>
                <a:srgbClr val="000000"/>
              </a:solidFill>
              <a:latin typeface="Ailero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59542" y="0"/>
            <a:ext cx="16438651" cy="10954820"/>
          </a:xfrm>
          <a:custGeom>
            <a:avLst/>
            <a:gdLst/>
            <a:ahLst/>
            <a:cxnLst/>
            <a:rect l="l" t="t" r="r" b="b"/>
            <a:pathLst>
              <a:path w="16438651" h="10954820">
                <a:moveTo>
                  <a:pt x="0" y="0"/>
                </a:moveTo>
                <a:lnTo>
                  <a:pt x="16438651" y="0"/>
                </a:lnTo>
                <a:lnTo>
                  <a:pt x="16438651" y="10954820"/>
                </a:lnTo>
                <a:lnTo>
                  <a:pt x="0" y="109548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-7020778">
            <a:off x="-6402716" y="821505"/>
            <a:ext cx="16230600" cy="10441156"/>
          </a:xfrm>
          <a:prstGeom prst="rect">
            <a:avLst/>
          </a:prstGeom>
          <a:solidFill>
            <a:srgbClr val="213559"/>
          </a:solidFill>
        </p:spPr>
      </p:sp>
      <p:sp>
        <p:nvSpPr>
          <p:cNvPr id="4" name="AutoShape 4"/>
          <p:cNvSpPr/>
          <p:nvPr/>
        </p:nvSpPr>
        <p:spPr>
          <a:xfrm rot="-7020778">
            <a:off x="-7861675" y="821505"/>
            <a:ext cx="16230600" cy="10441156"/>
          </a:xfrm>
          <a:prstGeom prst="rect">
            <a:avLst/>
          </a:prstGeom>
          <a:solidFill>
            <a:srgbClr val="263F6B"/>
          </a:solidFill>
        </p:spPr>
      </p:sp>
      <p:sp>
        <p:nvSpPr>
          <p:cNvPr id="5" name="AutoShape 5"/>
          <p:cNvSpPr/>
          <p:nvPr/>
        </p:nvSpPr>
        <p:spPr>
          <a:xfrm>
            <a:off x="-1536273" y="4580698"/>
            <a:ext cx="5244233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-2298994" y="9582841"/>
            <a:ext cx="9005773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-3516288" y="3712270"/>
            <a:ext cx="5720180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3066191" y="2823187"/>
            <a:ext cx="930938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628699" y="2392260"/>
            <a:ext cx="1291530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/>
          <p:cNvSpPr txBox="1"/>
          <p:nvPr/>
        </p:nvSpPr>
        <p:spPr>
          <a:xfrm>
            <a:off x="942975" y="6104698"/>
            <a:ext cx="10799778" cy="3513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338"/>
              </a:lnSpc>
            </a:pPr>
            <a:r>
              <a:rPr lang="en-US" sz="14986" spc="-884">
                <a:solidFill>
                  <a:srgbClr val="FFFFFF"/>
                </a:solidFill>
                <a:latin typeface="Montserrat Ultra-Bold Italics"/>
              </a:rPr>
              <a:t>JOINVILLE</a:t>
            </a:r>
          </a:p>
          <a:p>
            <a:pPr>
              <a:lnSpc>
                <a:spcPts val="13338"/>
              </a:lnSpc>
            </a:pPr>
            <a:r>
              <a:rPr lang="en-US" sz="14986" spc="-884">
                <a:solidFill>
                  <a:srgbClr val="FFFFFF"/>
                </a:solidFill>
                <a:latin typeface="Montserrat Ultra-Bold Italics"/>
              </a:rPr>
              <a:t>100%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1753206">
            <a:off x="-1113304" y="4354356"/>
            <a:ext cx="25783492" cy="9586163"/>
          </a:xfrm>
          <a:prstGeom prst="rect">
            <a:avLst/>
          </a:prstGeom>
          <a:solidFill>
            <a:srgbClr val="545454">
              <a:alpha val="4706"/>
            </a:srgbClr>
          </a:solidFill>
        </p:spPr>
      </p:sp>
      <p:sp>
        <p:nvSpPr>
          <p:cNvPr id="3" name="Freeform 3"/>
          <p:cNvSpPr/>
          <p:nvPr/>
        </p:nvSpPr>
        <p:spPr>
          <a:xfrm flipH="1">
            <a:off x="6305562" y="-995510"/>
            <a:ext cx="12278020" cy="12278020"/>
          </a:xfrm>
          <a:custGeom>
            <a:avLst/>
            <a:gdLst/>
            <a:ahLst/>
            <a:cxnLst/>
            <a:rect l="l" t="t" r="r" b="b"/>
            <a:pathLst>
              <a:path w="12278020" h="12278020">
                <a:moveTo>
                  <a:pt x="12278019" y="0"/>
                </a:moveTo>
                <a:lnTo>
                  <a:pt x="0" y="0"/>
                </a:lnTo>
                <a:lnTo>
                  <a:pt x="0" y="12278020"/>
                </a:lnTo>
                <a:lnTo>
                  <a:pt x="12278019" y="12278020"/>
                </a:lnTo>
                <a:lnTo>
                  <a:pt x="12278019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1028700" y="3703457"/>
            <a:ext cx="16230600" cy="5554843"/>
          </a:xfrm>
          <a:prstGeom prst="rect">
            <a:avLst/>
          </a:prstGeom>
          <a:solidFill>
            <a:srgbClr val="213559"/>
          </a:solidFill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9597905" y="-253140"/>
            <a:ext cx="8985677" cy="10743868"/>
            <a:chOff x="0" y="0"/>
            <a:chExt cx="8603361" cy="10286746"/>
          </a:xfrm>
        </p:grpSpPr>
        <p:sp>
          <p:nvSpPr>
            <p:cNvPr id="6" name="Freeform 6"/>
            <p:cNvSpPr/>
            <p:nvPr/>
          </p:nvSpPr>
          <p:spPr>
            <a:xfrm>
              <a:off x="-2794" y="-128"/>
              <a:ext cx="8606155" cy="10286874"/>
            </a:xfrm>
            <a:custGeom>
              <a:avLst/>
              <a:gdLst/>
              <a:ahLst/>
              <a:cxnLst/>
              <a:rect l="l" t="t" r="r" b="b"/>
              <a:pathLst>
                <a:path w="8606155" h="10286874">
                  <a:moveTo>
                    <a:pt x="8606155" y="10251441"/>
                  </a:moveTo>
                  <a:cubicBezTo>
                    <a:pt x="8606155" y="10284588"/>
                    <a:pt x="8595487" y="10286874"/>
                    <a:pt x="8567674" y="10286874"/>
                  </a:cubicBezTo>
                  <a:cubicBezTo>
                    <a:pt x="5713094" y="10286239"/>
                    <a:pt x="2858643" y="10286239"/>
                    <a:pt x="4064" y="10286239"/>
                  </a:cubicBezTo>
                  <a:cubicBezTo>
                    <a:pt x="0" y="10272396"/>
                    <a:pt x="6350" y="10259823"/>
                    <a:pt x="9271" y="10246996"/>
                  </a:cubicBezTo>
                  <a:cubicBezTo>
                    <a:pt x="134747" y="9685402"/>
                    <a:pt x="260350" y="9123935"/>
                    <a:pt x="386207" y="8562467"/>
                  </a:cubicBezTo>
                  <a:cubicBezTo>
                    <a:pt x="565658" y="7761986"/>
                    <a:pt x="745490" y="6961633"/>
                    <a:pt x="924814" y="6161151"/>
                  </a:cubicBezTo>
                  <a:cubicBezTo>
                    <a:pt x="1146302" y="5172583"/>
                    <a:pt x="1367282" y="4184015"/>
                    <a:pt x="1588643" y="3195574"/>
                  </a:cubicBezTo>
                  <a:cubicBezTo>
                    <a:pt x="1813560" y="2191385"/>
                    <a:pt x="2038604" y="1187323"/>
                    <a:pt x="2264156" y="183261"/>
                  </a:cubicBezTo>
                  <a:cubicBezTo>
                    <a:pt x="2277872" y="122174"/>
                    <a:pt x="2286635" y="59690"/>
                    <a:pt x="2308860" y="635"/>
                  </a:cubicBezTo>
                  <a:cubicBezTo>
                    <a:pt x="4395216" y="635"/>
                    <a:pt x="6481572" y="635"/>
                    <a:pt x="8567928" y="0"/>
                  </a:cubicBezTo>
                  <a:cubicBezTo>
                    <a:pt x="8596249" y="0"/>
                    <a:pt x="8605901" y="3429"/>
                    <a:pt x="8605901" y="35814"/>
                  </a:cubicBezTo>
                  <a:cubicBezTo>
                    <a:pt x="8605139" y="3441066"/>
                    <a:pt x="8605139" y="6846317"/>
                    <a:pt x="8606155" y="10251441"/>
                  </a:cubicBezTo>
                  <a:close/>
                </a:path>
              </a:pathLst>
            </a:custGeom>
            <a:blipFill>
              <a:blip r:embed="rId4"/>
              <a:stretch>
                <a:fillRect l="-10412" r="-10412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028700" y="1200150"/>
            <a:ext cx="7081961" cy="2097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071"/>
              </a:lnSpc>
            </a:pPr>
            <a:r>
              <a:rPr lang="en-US" sz="8236" spc="-485">
                <a:solidFill>
                  <a:srgbClr val="263F6B"/>
                </a:solidFill>
                <a:latin typeface="Montserrat Ultra-Bold Italics"/>
              </a:rPr>
              <a:t>O MOVIMENTO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18334" y="3958341"/>
            <a:ext cx="7836761" cy="5293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49"/>
              </a:lnSpc>
            </a:pPr>
            <a:r>
              <a:rPr lang="en-US" sz="2676" spc="53">
                <a:solidFill>
                  <a:srgbClr val="FFFFFF"/>
                </a:solidFill>
                <a:latin typeface="Montserrat"/>
              </a:rPr>
              <a:t>Joinville, uma cidade repleta de potencial econômico, está pronta para dar um salto em seu desenvolvimento cultural, social e turístico. Para isso, surge o movimento Joinville 100%, uma iniciativa inovadora da ACIJ pelas mãos do NIC - Núcleo da Indústria da Cultura, que busca maximizar o aproveitamento dos recursos disponíveis por meio das leis de incentivo fiscal.</a:t>
            </a:r>
          </a:p>
          <a:p>
            <a:pPr>
              <a:lnSpc>
                <a:spcPts val="6023"/>
              </a:lnSpc>
            </a:pPr>
            <a:endParaRPr lang="en-US" sz="2676" spc="53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1753206">
            <a:off x="-1113304" y="4201956"/>
            <a:ext cx="25783492" cy="9586163"/>
          </a:xfrm>
          <a:prstGeom prst="rect">
            <a:avLst/>
          </a:prstGeom>
          <a:solidFill>
            <a:srgbClr val="545454">
              <a:alpha val="4706"/>
            </a:srgbClr>
          </a:solidFill>
        </p:spPr>
      </p:sp>
      <p:sp>
        <p:nvSpPr>
          <p:cNvPr id="3" name="AutoShape 3"/>
          <p:cNvSpPr/>
          <p:nvPr/>
        </p:nvSpPr>
        <p:spPr>
          <a:xfrm rot="10087">
            <a:off x="1028665" y="6130773"/>
            <a:ext cx="16230670" cy="0"/>
          </a:xfrm>
          <a:prstGeom prst="line">
            <a:avLst/>
          </a:prstGeom>
          <a:ln w="952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2726348" y="5922707"/>
            <a:ext cx="511382" cy="51138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25484" y="6809379"/>
            <a:ext cx="4113110" cy="2903329"/>
            <a:chOff x="0" y="0"/>
            <a:chExt cx="1500474" cy="105914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00474" cy="1059143"/>
            </a:xfrm>
            <a:custGeom>
              <a:avLst/>
              <a:gdLst/>
              <a:ahLst/>
              <a:cxnLst/>
              <a:rect l="l" t="t" r="r" b="b"/>
              <a:pathLst>
                <a:path w="1500474" h="1059143">
                  <a:moveTo>
                    <a:pt x="1376013" y="1059142"/>
                  </a:moveTo>
                  <a:lnTo>
                    <a:pt x="124460" y="1059142"/>
                  </a:lnTo>
                  <a:cubicBezTo>
                    <a:pt x="55880" y="1059142"/>
                    <a:pt x="0" y="1003262"/>
                    <a:pt x="0" y="93468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76014" y="0"/>
                  </a:lnTo>
                  <a:cubicBezTo>
                    <a:pt x="1444594" y="0"/>
                    <a:pt x="1500474" y="55880"/>
                    <a:pt x="1500474" y="124460"/>
                  </a:cubicBezTo>
                  <a:lnTo>
                    <a:pt x="1500474" y="934682"/>
                  </a:lnTo>
                  <a:cubicBezTo>
                    <a:pt x="1500474" y="1003262"/>
                    <a:pt x="1444594" y="1059143"/>
                    <a:pt x="1376014" y="1059143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839079" y="2614927"/>
            <a:ext cx="4445980" cy="3138293"/>
            <a:chOff x="0" y="0"/>
            <a:chExt cx="1500474" cy="10591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00474" cy="1059143"/>
            </a:xfrm>
            <a:custGeom>
              <a:avLst/>
              <a:gdLst/>
              <a:ahLst/>
              <a:cxnLst/>
              <a:rect l="l" t="t" r="r" b="b"/>
              <a:pathLst>
                <a:path w="1500474" h="1059143">
                  <a:moveTo>
                    <a:pt x="1376013" y="1059142"/>
                  </a:moveTo>
                  <a:lnTo>
                    <a:pt x="124460" y="1059142"/>
                  </a:lnTo>
                  <a:cubicBezTo>
                    <a:pt x="55880" y="1059142"/>
                    <a:pt x="0" y="1003262"/>
                    <a:pt x="0" y="93468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76014" y="0"/>
                  </a:lnTo>
                  <a:cubicBezTo>
                    <a:pt x="1444594" y="0"/>
                    <a:pt x="1500474" y="55880"/>
                    <a:pt x="1500474" y="124460"/>
                  </a:cubicBezTo>
                  <a:lnTo>
                    <a:pt x="1500474" y="934682"/>
                  </a:lnTo>
                  <a:cubicBezTo>
                    <a:pt x="1500474" y="1003262"/>
                    <a:pt x="1444594" y="1059143"/>
                    <a:pt x="1376014" y="1059143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0168426" y="2702647"/>
            <a:ext cx="4113110" cy="2903329"/>
            <a:chOff x="0" y="0"/>
            <a:chExt cx="1500474" cy="105914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00474" cy="1059143"/>
            </a:xfrm>
            <a:custGeom>
              <a:avLst/>
              <a:gdLst/>
              <a:ahLst/>
              <a:cxnLst/>
              <a:rect l="l" t="t" r="r" b="b"/>
              <a:pathLst>
                <a:path w="1500474" h="1059143">
                  <a:moveTo>
                    <a:pt x="1376013" y="1059142"/>
                  </a:moveTo>
                  <a:lnTo>
                    <a:pt x="124460" y="1059142"/>
                  </a:lnTo>
                  <a:cubicBezTo>
                    <a:pt x="55880" y="1059142"/>
                    <a:pt x="0" y="1003262"/>
                    <a:pt x="0" y="93468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76014" y="0"/>
                  </a:lnTo>
                  <a:cubicBezTo>
                    <a:pt x="1444594" y="0"/>
                    <a:pt x="1500474" y="55880"/>
                    <a:pt x="1500474" y="124460"/>
                  </a:cubicBezTo>
                  <a:lnTo>
                    <a:pt x="1500474" y="934682"/>
                  </a:lnTo>
                  <a:cubicBezTo>
                    <a:pt x="1500474" y="1003262"/>
                    <a:pt x="1444594" y="1059143"/>
                    <a:pt x="1376014" y="1059143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5807329" y="5922707"/>
            <a:ext cx="511382" cy="511382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1969290" y="5922707"/>
            <a:ext cx="511382" cy="511382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8888309" y="5922707"/>
            <a:ext cx="511382" cy="511382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7087445" y="6809379"/>
            <a:ext cx="4113110" cy="2903329"/>
            <a:chOff x="0" y="0"/>
            <a:chExt cx="1500474" cy="105914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500474" cy="1059143"/>
            </a:xfrm>
            <a:custGeom>
              <a:avLst/>
              <a:gdLst/>
              <a:ahLst/>
              <a:cxnLst/>
              <a:rect l="l" t="t" r="r" b="b"/>
              <a:pathLst>
                <a:path w="1500474" h="1059143">
                  <a:moveTo>
                    <a:pt x="1376013" y="1059142"/>
                  </a:moveTo>
                  <a:lnTo>
                    <a:pt x="124460" y="1059142"/>
                  </a:lnTo>
                  <a:cubicBezTo>
                    <a:pt x="55880" y="1059142"/>
                    <a:pt x="0" y="1003262"/>
                    <a:pt x="0" y="93468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76014" y="0"/>
                  </a:lnTo>
                  <a:cubicBezTo>
                    <a:pt x="1444594" y="0"/>
                    <a:pt x="1500474" y="55880"/>
                    <a:pt x="1500474" y="124460"/>
                  </a:cubicBezTo>
                  <a:lnTo>
                    <a:pt x="1500474" y="934682"/>
                  </a:lnTo>
                  <a:cubicBezTo>
                    <a:pt x="1500474" y="1003262"/>
                    <a:pt x="1444594" y="1059143"/>
                    <a:pt x="1376014" y="1059143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5050270" y="5922707"/>
            <a:ext cx="511382" cy="511382"/>
            <a:chOff x="0" y="0"/>
            <a:chExt cx="6350000" cy="6350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3249406" y="6809379"/>
            <a:ext cx="4113110" cy="2903329"/>
            <a:chOff x="0" y="0"/>
            <a:chExt cx="1500474" cy="105914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500474" cy="1059143"/>
            </a:xfrm>
            <a:custGeom>
              <a:avLst/>
              <a:gdLst/>
              <a:ahLst/>
              <a:cxnLst/>
              <a:rect l="l" t="t" r="r" b="b"/>
              <a:pathLst>
                <a:path w="1500474" h="1059143">
                  <a:moveTo>
                    <a:pt x="1376013" y="1059142"/>
                  </a:moveTo>
                  <a:lnTo>
                    <a:pt x="124460" y="1059142"/>
                  </a:lnTo>
                  <a:cubicBezTo>
                    <a:pt x="55880" y="1059142"/>
                    <a:pt x="0" y="1003262"/>
                    <a:pt x="0" y="93468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76014" y="0"/>
                  </a:lnTo>
                  <a:cubicBezTo>
                    <a:pt x="1444594" y="0"/>
                    <a:pt x="1500474" y="55880"/>
                    <a:pt x="1500474" y="124460"/>
                  </a:cubicBezTo>
                  <a:lnTo>
                    <a:pt x="1500474" y="934682"/>
                  </a:lnTo>
                  <a:cubicBezTo>
                    <a:pt x="1500474" y="1003262"/>
                    <a:pt x="1444594" y="1059143"/>
                    <a:pt x="1376014" y="1059143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sp>
        <p:nvSpPr>
          <p:cNvPr id="24" name="Freeform 24"/>
          <p:cNvSpPr/>
          <p:nvPr/>
        </p:nvSpPr>
        <p:spPr>
          <a:xfrm>
            <a:off x="925484" y="2146609"/>
            <a:ext cx="1971199" cy="2007702"/>
          </a:xfrm>
          <a:custGeom>
            <a:avLst/>
            <a:gdLst/>
            <a:ahLst/>
            <a:cxnLst/>
            <a:rect l="l" t="t" r="r" b="b"/>
            <a:pathLst>
              <a:path w="1971199" h="2007702">
                <a:moveTo>
                  <a:pt x="0" y="0"/>
                </a:moveTo>
                <a:lnTo>
                  <a:pt x="1971199" y="0"/>
                </a:lnTo>
                <a:lnTo>
                  <a:pt x="1971199" y="2007703"/>
                </a:lnTo>
                <a:lnTo>
                  <a:pt x="0" y="20077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5561652" y="1510881"/>
            <a:ext cx="1579438" cy="1608687"/>
          </a:xfrm>
          <a:custGeom>
            <a:avLst/>
            <a:gdLst/>
            <a:ahLst/>
            <a:cxnLst/>
            <a:rect l="l" t="t" r="r" b="b"/>
            <a:pathLst>
              <a:path w="1579438" h="1608687">
                <a:moveTo>
                  <a:pt x="0" y="0"/>
                </a:moveTo>
                <a:lnTo>
                  <a:pt x="1579438" y="0"/>
                </a:lnTo>
                <a:lnTo>
                  <a:pt x="1579438" y="1608687"/>
                </a:lnTo>
                <a:lnTo>
                  <a:pt x="0" y="16086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6864399" y="4316564"/>
            <a:ext cx="646089" cy="658053"/>
          </a:xfrm>
          <a:custGeom>
            <a:avLst/>
            <a:gdLst/>
            <a:ahLst/>
            <a:cxnLst/>
            <a:rect l="l" t="t" r="r" b="b"/>
            <a:pathLst>
              <a:path w="646089" h="658053">
                <a:moveTo>
                  <a:pt x="0" y="0"/>
                </a:moveTo>
                <a:lnTo>
                  <a:pt x="646088" y="0"/>
                </a:lnTo>
                <a:lnTo>
                  <a:pt x="646088" y="658054"/>
                </a:lnTo>
                <a:lnTo>
                  <a:pt x="0" y="6580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2134937" y="1143000"/>
            <a:ext cx="14018125" cy="642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5"/>
              </a:lnSpc>
            </a:pPr>
            <a:r>
              <a:rPr lang="en-US" sz="4995" spc="-294">
                <a:solidFill>
                  <a:srgbClr val="263F6B"/>
                </a:solidFill>
                <a:latin typeface="Montserrat Ultra-Bold Italics"/>
              </a:rPr>
              <a:t>IMPACTANDO VIDAS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76122" y="7233931"/>
            <a:ext cx="3241123" cy="203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500" spc="50">
                <a:solidFill>
                  <a:srgbClr val="FFFFFF"/>
                </a:solidFill>
                <a:latin typeface="Montserrat"/>
              </a:rPr>
              <a:t>Joinville ja é reconhecida por sua indústria produtiva e empreendedora,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092190" y="2843235"/>
            <a:ext cx="3905347" cy="2669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27"/>
              </a:lnSpc>
            </a:pPr>
            <a:r>
              <a:rPr lang="en-US" sz="2328" spc="46">
                <a:solidFill>
                  <a:srgbClr val="FFFFFF"/>
                </a:solidFill>
                <a:latin typeface="Montserrat"/>
              </a:rPr>
              <a:t>Com esse movimento, as empresas locais são convidadas a aplicar todo o seu potencial de recursos provenientes do IR, ICMS, ISS e IPTU em projetos culturais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604419" y="3096957"/>
            <a:ext cx="3241123" cy="203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500" spc="50">
                <a:solidFill>
                  <a:srgbClr val="FFFFFF"/>
                </a:solidFill>
                <a:latin typeface="Montserrat"/>
              </a:rPr>
              <a:t>promovendo um impacto significativo em várias esferas da cidade.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234687" y="7010176"/>
            <a:ext cx="3818627" cy="2473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2"/>
              </a:lnSpc>
            </a:pPr>
            <a:r>
              <a:rPr lang="en-US" sz="2155" spc="43">
                <a:solidFill>
                  <a:srgbClr val="FFFFFF"/>
                </a:solidFill>
                <a:latin typeface="Montserrat"/>
              </a:rPr>
              <a:t>além de setores que crescem a cada ano como o de serviços e o comércio que proporcionam  uma capacidade de investimento  única no estado.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588616" y="7233931"/>
            <a:ext cx="3434690" cy="203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500" spc="50">
                <a:solidFill>
                  <a:srgbClr val="FFFFFF"/>
                </a:solidFill>
                <a:latin typeface="Montserrat"/>
              </a:rPr>
              <a:t>Contudo, é notório que a maior parcela desse potencial não é devidamente aplicada.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82083" y="4821564"/>
            <a:ext cx="11597230" cy="4977985"/>
          </a:xfrm>
          <a:custGeom>
            <a:avLst/>
            <a:gdLst/>
            <a:ahLst/>
            <a:cxnLst/>
            <a:rect l="l" t="t" r="r" b="b"/>
            <a:pathLst>
              <a:path w="11597230" h="4977985">
                <a:moveTo>
                  <a:pt x="0" y="0"/>
                </a:moveTo>
                <a:lnTo>
                  <a:pt x="11597230" y="0"/>
                </a:lnTo>
                <a:lnTo>
                  <a:pt x="11597230" y="4977985"/>
                </a:lnTo>
                <a:lnTo>
                  <a:pt x="0" y="49779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855" b="-2485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482083" y="302903"/>
            <a:ext cx="11192615" cy="4272490"/>
          </a:xfrm>
          <a:custGeom>
            <a:avLst/>
            <a:gdLst/>
            <a:ahLst/>
            <a:cxnLst/>
            <a:rect l="l" t="t" r="r" b="b"/>
            <a:pathLst>
              <a:path w="11192615" h="4272490">
                <a:moveTo>
                  <a:pt x="0" y="0"/>
                </a:moveTo>
                <a:lnTo>
                  <a:pt x="11192614" y="0"/>
                </a:lnTo>
                <a:lnTo>
                  <a:pt x="11192614" y="4272490"/>
                </a:lnTo>
                <a:lnTo>
                  <a:pt x="0" y="42724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6" r="-1307" b="-3023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19" y="0"/>
            <a:ext cx="7481363" cy="5851484"/>
            <a:chOff x="0" y="0"/>
            <a:chExt cx="2857002" cy="22345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57002" cy="2234580"/>
            </a:xfrm>
            <a:custGeom>
              <a:avLst/>
              <a:gdLst/>
              <a:ahLst/>
              <a:cxnLst/>
              <a:rect l="l" t="t" r="r" b="b"/>
              <a:pathLst>
                <a:path w="2857002" h="2234580">
                  <a:moveTo>
                    <a:pt x="0" y="0"/>
                  </a:moveTo>
                  <a:lnTo>
                    <a:pt x="2857002" y="0"/>
                  </a:lnTo>
                  <a:lnTo>
                    <a:pt x="2857002" y="2234580"/>
                  </a:lnTo>
                  <a:lnTo>
                    <a:pt x="0" y="2234580"/>
                  </a:lnTo>
                  <a:close/>
                </a:path>
              </a:pathLst>
            </a:custGeom>
            <a:solidFill>
              <a:srgbClr val="FFDE59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719" y="5851484"/>
            <a:ext cx="7481363" cy="4435516"/>
            <a:chOff x="0" y="0"/>
            <a:chExt cx="5033238" cy="298408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033238" cy="2984083"/>
            </a:xfrm>
            <a:custGeom>
              <a:avLst/>
              <a:gdLst/>
              <a:ahLst/>
              <a:cxnLst/>
              <a:rect l="l" t="t" r="r" b="b"/>
              <a:pathLst>
                <a:path w="5033238" h="2984083">
                  <a:moveTo>
                    <a:pt x="0" y="0"/>
                  </a:moveTo>
                  <a:lnTo>
                    <a:pt x="5033238" y="0"/>
                  </a:lnTo>
                  <a:lnTo>
                    <a:pt x="5033238" y="2984083"/>
                  </a:lnTo>
                  <a:lnTo>
                    <a:pt x="0" y="2984083"/>
                  </a:lnTo>
                  <a:close/>
                </a:path>
              </a:pathLst>
            </a:custGeom>
            <a:solidFill>
              <a:srgbClr val="019D97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406441" y="274328"/>
            <a:ext cx="6745324" cy="541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57"/>
              </a:lnSpc>
            </a:pPr>
            <a:r>
              <a:rPr lang="en-US" sz="2351" spc="47">
                <a:solidFill>
                  <a:srgbClr val="213559"/>
                </a:solidFill>
                <a:latin typeface="Montserrat Bold"/>
              </a:rPr>
              <a:t>A importância da economia criativa para o desenvolvimento social e econômico no mundo contemporâneo, não só é amplamente difundida por diferentes representantes da sociedade, principalmente economistas que atestam o papel da economia criativa na geração de renda e emprego, como através de documentos produzidos por autarquias, terceiro setor e diversas outras instituições internacionais com dados divulgados anualmente sobre a participação dos setores criativos na economia mundial.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6441" y="6144440"/>
            <a:ext cx="6201557" cy="4086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25"/>
              </a:lnSpc>
            </a:pPr>
            <a:r>
              <a:rPr lang="en-US" sz="2250" spc="45">
                <a:solidFill>
                  <a:srgbClr val="000000"/>
                </a:solidFill>
                <a:latin typeface="Montserrat Bold"/>
              </a:rPr>
              <a:t>Em um destes estudos divulgados pela UNCTAD - Conferência das Nações Unidas sobre Comércio e Desenvolvimento - o Creative Economy Outlook de 2022, aponta que a participação da economia criativa é de 3,1% no PIB global, com quase 50 milhões de empregos gerados, correspondendo a 6,2% dos empregos no mundo.</a:t>
            </a:r>
          </a:p>
          <a:p>
            <a:pPr>
              <a:lnSpc>
                <a:spcPts val="2925"/>
              </a:lnSpc>
            </a:pPr>
            <a:endParaRPr lang="en-US" sz="2250" spc="45">
              <a:solidFill>
                <a:srgbClr val="000000"/>
              </a:solidFill>
              <a:latin typeface="Montserrat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1753206">
            <a:off x="-1113304" y="4354356"/>
            <a:ext cx="25783492" cy="9586163"/>
          </a:xfrm>
          <a:prstGeom prst="rect">
            <a:avLst/>
          </a:prstGeom>
          <a:solidFill>
            <a:srgbClr val="545454">
              <a:alpha val="4706"/>
            </a:srgbClr>
          </a:solidFill>
        </p:spPr>
      </p:sp>
      <p:sp>
        <p:nvSpPr>
          <p:cNvPr id="3" name="Freeform 3"/>
          <p:cNvSpPr/>
          <p:nvPr/>
        </p:nvSpPr>
        <p:spPr>
          <a:xfrm flipH="1">
            <a:off x="6305562" y="-995510"/>
            <a:ext cx="12278020" cy="12278020"/>
          </a:xfrm>
          <a:custGeom>
            <a:avLst/>
            <a:gdLst/>
            <a:ahLst/>
            <a:cxnLst/>
            <a:rect l="l" t="t" r="r" b="b"/>
            <a:pathLst>
              <a:path w="12278020" h="12278020">
                <a:moveTo>
                  <a:pt x="12278019" y="0"/>
                </a:moveTo>
                <a:lnTo>
                  <a:pt x="0" y="0"/>
                </a:lnTo>
                <a:lnTo>
                  <a:pt x="0" y="12278020"/>
                </a:lnTo>
                <a:lnTo>
                  <a:pt x="12278019" y="12278020"/>
                </a:lnTo>
                <a:lnTo>
                  <a:pt x="12278019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1028700" y="3703457"/>
            <a:ext cx="16230600" cy="5554843"/>
          </a:xfrm>
          <a:prstGeom prst="rect">
            <a:avLst/>
          </a:prstGeom>
          <a:solidFill>
            <a:srgbClr val="213559"/>
          </a:solidFill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9639230" y="-203728"/>
            <a:ext cx="8944351" cy="10694456"/>
            <a:chOff x="0" y="0"/>
            <a:chExt cx="8603361" cy="10286746"/>
          </a:xfrm>
        </p:grpSpPr>
        <p:sp>
          <p:nvSpPr>
            <p:cNvPr id="6" name="Freeform 6"/>
            <p:cNvSpPr/>
            <p:nvPr/>
          </p:nvSpPr>
          <p:spPr>
            <a:xfrm>
              <a:off x="-2794" y="-128"/>
              <a:ext cx="8606155" cy="10286874"/>
            </a:xfrm>
            <a:custGeom>
              <a:avLst/>
              <a:gdLst/>
              <a:ahLst/>
              <a:cxnLst/>
              <a:rect l="l" t="t" r="r" b="b"/>
              <a:pathLst>
                <a:path w="8606155" h="10286874">
                  <a:moveTo>
                    <a:pt x="8606155" y="10251441"/>
                  </a:moveTo>
                  <a:cubicBezTo>
                    <a:pt x="8606155" y="10284588"/>
                    <a:pt x="8595487" y="10286874"/>
                    <a:pt x="8567674" y="10286874"/>
                  </a:cubicBezTo>
                  <a:cubicBezTo>
                    <a:pt x="5713094" y="10286239"/>
                    <a:pt x="2858643" y="10286239"/>
                    <a:pt x="4064" y="10286239"/>
                  </a:cubicBezTo>
                  <a:cubicBezTo>
                    <a:pt x="0" y="10272396"/>
                    <a:pt x="6350" y="10259823"/>
                    <a:pt x="9271" y="10246996"/>
                  </a:cubicBezTo>
                  <a:cubicBezTo>
                    <a:pt x="134747" y="9685402"/>
                    <a:pt x="260350" y="9123935"/>
                    <a:pt x="386207" y="8562467"/>
                  </a:cubicBezTo>
                  <a:cubicBezTo>
                    <a:pt x="565658" y="7761986"/>
                    <a:pt x="745490" y="6961633"/>
                    <a:pt x="924814" y="6161151"/>
                  </a:cubicBezTo>
                  <a:cubicBezTo>
                    <a:pt x="1146302" y="5172583"/>
                    <a:pt x="1367282" y="4184015"/>
                    <a:pt x="1588643" y="3195574"/>
                  </a:cubicBezTo>
                  <a:cubicBezTo>
                    <a:pt x="1813560" y="2191385"/>
                    <a:pt x="2038604" y="1187323"/>
                    <a:pt x="2264156" y="183261"/>
                  </a:cubicBezTo>
                  <a:cubicBezTo>
                    <a:pt x="2277872" y="122174"/>
                    <a:pt x="2286635" y="59690"/>
                    <a:pt x="2308860" y="635"/>
                  </a:cubicBezTo>
                  <a:cubicBezTo>
                    <a:pt x="4395216" y="635"/>
                    <a:pt x="6481572" y="635"/>
                    <a:pt x="8567928" y="0"/>
                  </a:cubicBezTo>
                  <a:cubicBezTo>
                    <a:pt x="8596249" y="0"/>
                    <a:pt x="8605901" y="3429"/>
                    <a:pt x="8605901" y="35814"/>
                  </a:cubicBezTo>
                  <a:cubicBezTo>
                    <a:pt x="8605139" y="3441066"/>
                    <a:pt x="8605139" y="6846317"/>
                    <a:pt x="8606155" y="10251441"/>
                  </a:cubicBezTo>
                  <a:close/>
                </a:path>
              </a:pathLst>
            </a:custGeom>
            <a:blipFill>
              <a:blip r:embed="rId4"/>
              <a:stretch>
                <a:fillRect l="-40013" r="-40013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028700" y="1200150"/>
            <a:ext cx="8228557" cy="2097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071"/>
              </a:lnSpc>
            </a:pPr>
            <a:r>
              <a:rPr lang="en-US" sz="8236" spc="-485">
                <a:solidFill>
                  <a:srgbClr val="263F6B"/>
                </a:solidFill>
                <a:latin typeface="Montserrat Ultra-Bold Italics"/>
              </a:rPr>
              <a:t>ECONOMIA</a:t>
            </a:r>
          </a:p>
          <a:p>
            <a:pPr>
              <a:lnSpc>
                <a:spcPts val="8071"/>
              </a:lnSpc>
            </a:pPr>
            <a:r>
              <a:rPr lang="en-US" sz="8236" spc="-485">
                <a:solidFill>
                  <a:srgbClr val="263F6B"/>
                </a:solidFill>
                <a:latin typeface="Montserrat Ultra-Bold Italics"/>
              </a:rPr>
              <a:t>CRIATIVA BR.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76057" y="3420706"/>
            <a:ext cx="8478510" cy="5244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74"/>
              </a:lnSpc>
            </a:pPr>
            <a:endParaRPr/>
          </a:p>
          <a:p>
            <a:pPr>
              <a:lnSpc>
                <a:spcPts val="3512"/>
              </a:lnSpc>
            </a:pPr>
            <a:r>
              <a:rPr lang="en-US" sz="2744" spc="54">
                <a:solidFill>
                  <a:srgbClr val="FFFFFF"/>
                </a:solidFill>
                <a:latin typeface="Montserrat"/>
              </a:rPr>
              <a:t>Em 2020, a economia da cultura e das indústrias criativas (ECIC) do Brasil movimentou R$ 230,14 bilhões, equivalente a 3,11% do Produto Interno Bruto (PIB). Os dados são do </a:t>
            </a:r>
            <a:r>
              <a:rPr lang="en-US" sz="2744" u="sng" spc="54">
                <a:solidFill>
                  <a:srgbClr val="FFFFFF"/>
                </a:solidFill>
                <a:latin typeface="Montserrat"/>
                <a:hlinkClick r:id="rId5" tooltip="https://www.itaucultural.org.br/observatorio/paineldedados/"/>
              </a:rPr>
              <a:t>Observatório Itaú Cultural </a:t>
            </a:r>
            <a:r>
              <a:rPr lang="en-US" sz="2744" spc="54">
                <a:solidFill>
                  <a:srgbClr val="FFFFFF"/>
                </a:solidFill>
                <a:latin typeface="Montserrat"/>
              </a:rPr>
              <a:t>e foram divulgados durante o evento de lançamento da plataforma de mensuração do PIB da ECIC que aconteceu no dia 10 de abril, em São Paulo.</a:t>
            </a:r>
          </a:p>
          <a:p>
            <a:pPr>
              <a:lnSpc>
                <a:spcPts val="3512"/>
              </a:lnSpc>
            </a:pPr>
            <a:endParaRPr lang="en-US" sz="2744" spc="54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1753206">
            <a:off x="-1113304" y="4354356"/>
            <a:ext cx="25783492" cy="9586163"/>
          </a:xfrm>
          <a:prstGeom prst="rect">
            <a:avLst/>
          </a:prstGeom>
          <a:solidFill>
            <a:srgbClr val="545454">
              <a:alpha val="4706"/>
            </a:srgbClr>
          </a:solidFill>
        </p:spPr>
      </p:sp>
      <p:sp>
        <p:nvSpPr>
          <p:cNvPr id="3" name="Freeform 3"/>
          <p:cNvSpPr/>
          <p:nvPr/>
        </p:nvSpPr>
        <p:spPr>
          <a:xfrm flipH="1">
            <a:off x="6305562" y="-995510"/>
            <a:ext cx="12278020" cy="12278020"/>
          </a:xfrm>
          <a:custGeom>
            <a:avLst/>
            <a:gdLst/>
            <a:ahLst/>
            <a:cxnLst/>
            <a:rect l="l" t="t" r="r" b="b"/>
            <a:pathLst>
              <a:path w="12278020" h="12278020">
                <a:moveTo>
                  <a:pt x="12278019" y="0"/>
                </a:moveTo>
                <a:lnTo>
                  <a:pt x="0" y="0"/>
                </a:lnTo>
                <a:lnTo>
                  <a:pt x="0" y="12278020"/>
                </a:lnTo>
                <a:lnTo>
                  <a:pt x="12278019" y="12278020"/>
                </a:lnTo>
                <a:lnTo>
                  <a:pt x="12278019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366581" y="3364323"/>
            <a:ext cx="16892719" cy="6394603"/>
          </a:xfrm>
          <a:prstGeom prst="rect">
            <a:avLst/>
          </a:prstGeom>
          <a:solidFill>
            <a:srgbClr val="213559"/>
          </a:solidFill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9639230" y="-203728"/>
            <a:ext cx="8944351" cy="10694456"/>
            <a:chOff x="0" y="0"/>
            <a:chExt cx="8603361" cy="10286746"/>
          </a:xfrm>
        </p:grpSpPr>
        <p:sp>
          <p:nvSpPr>
            <p:cNvPr id="6" name="Freeform 6"/>
            <p:cNvSpPr/>
            <p:nvPr/>
          </p:nvSpPr>
          <p:spPr>
            <a:xfrm>
              <a:off x="-2794" y="-128"/>
              <a:ext cx="8606155" cy="10286874"/>
            </a:xfrm>
            <a:custGeom>
              <a:avLst/>
              <a:gdLst/>
              <a:ahLst/>
              <a:cxnLst/>
              <a:rect l="l" t="t" r="r" b="b"/>
              <a:pathLst>
                <a:path w="8606155" h="10286874">
                  <a:moveTo>
                    <a:pt x="8606155" y="10251441"/>
                  </a:moveTo>
                  <a:cubicBezTo>
                    <a:pt x="8606155" y="10284588"/>
                    <a:pt x="8595487" y="10286874"/>
                    <a:pt x="8567674" y="10286874"/>
                  </a:cubicBezTo>
                  <a:cubicBezTo>
                    <a:pt x="5713094" y="10286239"/>
                    <a:pt x="2858643" y="10286239"/>
                    <a:pt x="4064" y="10286239"/>
                  </a:cubicBezTo>
                  <a:cubicBezTo>
                    <a:pt x="0" y="10272396"/>
                    <a:pt x="6350" y="10259823"/>
                    <a:pt x="9271" y="10246996"/>
                  </a:cubicBezTo>
                  <a:cubicBezTo>
                    <a:pt x="134747" y="9685402"/>
                    <a:pt x="260350" y="9123935"/>
                    <a:pt x="386207" y="8562467"/>
                  </a:cubicBezTo>
                  <a:cubicBezTo>
                    <a:pt x="565658" y="7761986"/>
                    <a:pt x="745490" y="6961633"/>
                    <a:pt x="924814" y="6161151"/>
                  </a:cubicBezTo>
                  <a:cubicBezTo>
                    <a:pt x="1146302" y="5172583"/>
                    <a:pt x="1367282" y="4184015"/>
                    <a:pt x="1588643" y="3195574"/>
                  </a:cubicBezTo>
                  <a:cubicBezTo>
                    <a:pt x="1813560" y="2191385"/>
                    <a:pt x="2038604" y="1187323"/>
                    <a:pt x="2264156" y="183261"/>
                  </a:cubicBezTo>
                  <a:cubicBezTo>
                    <a:pt x="2277872" y="122174"/>
                    <a:pt x="2286635" y="59690"/>
                    <a:pt x="2308860" y="635"/>
                  </a:cubicBezTo>
                  <a:cubicBezTo>
                    <a:pt x="4395216" y="635"/>
                    <a:pt x="6481572" y="635"/>
                    <a:pt x="8567928" y="0"/>
                  </a:cubicBezTo>
                  <a:cubicBezTo>
                    <a:pt x="8596249" y="0"/>
                    <a:pt x="8605901" y="3429"/>
                    <a:pt x="8605901" y="35814"/>
                  </a:cubicBezTo>
                  <a:cubicBezTo>
                    <a:pt x="8605139" y="3441066"/>
                    <a:pt x="8605139" y="6846317"/>
                    <a:pt x="8606155" y="10251441"/>
                  </a:cubicBezTo>
                  <a:close/>
                </a:path>
              </a:pathLst>
            </a:custGeom>
            <a:blipFill>
              <a:blip r:embed="rId4"/>
              <a:stretch>
                <a:fillRect l="-39675" r="-39675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15655" y="861016"/>
            <a:ext cx="7897285" cy="2097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071"/>
              </a:lnSpc>
            </a:pPr>
            <a:r>
              <a:rPr lang="en-US" sz="8236" spc="-485">
                <a:solidFill>
                  <a:srgbClr val="263F6B"/>
                </a:solidFill>
                <a:latin typeface="Montserrat Bold Italics"/>
              </a:rPr>
              <a:t>INDÚSTRIA DA CULTURA BR.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7336" y="3842218"/>
            <a:ext cx="9638198" cy="5642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76"/>
              </a:lnSpc>
            </a:pPr>
            <a:r>
              <a:rPr lang="en-US" sz="2716" spc="54">
                <a:solidFill>
                  <a:srgbClr val="FFFFFF"/>
                </a:solidFill>
                <a:latin typeface="Montserrat"/>
              </a:rPr>
              <a:t> O PIB da economia da cultura e das indústrias criativas supera, por exemplo, o índice da indústria automobilística que registrou um valor de 2,1% no mesmo período. Além disso, o levantamento aponta que em 2022 o setor gerou 308,7 mil novos postos de trabalho em comparação com 2021. Foram 7,4 milhões de empregos formais e informais no país, o que equivale a 7% do total dos trabalhadores da economia brasileira. Em 2020 existiam mais de 130 mil empresas de cultura e indústrias criativas em atividade no país e a área foi responsável por 2,4% das exportações líquidas do país. </a:t>
            </a:r>
          </a:p>
          <a:p>
            <a:pPr>
              <a:lnSpc>
                <a:spcPts val="3476"/>
              </a:lnSpc>
            </a:pPr>
            <a:endParaRPr lang="en-US" sz="2716" spc="54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1753206">
            <a:off x="-1113304" y="4354356"/>
            <a:ext cx="25783492" cy="9586163"/>
          </a:xfrm>
          <a:prstGeom prst="rect">
            <a:avLst/>
          </a:prstGeom>
          <a:solidFill>
            <a:srgbClr val="545454">
              <a:alpha val="4706"/>
            </a:srgbClr>
          </a:solidFill>
        </p:spPr>
      </p:sp>
      <p:sp>
        <p:nvSpPr>
          <p:cNvPr id="3" name="Freeform 3"/>
          <p:cNvSpPr/>
          <p:nvPr/>
        </p:nvSpPr>
        <p:spPr>
          <a:xfrm>
            <a:off x="1297214" y="-726996"/>
            <a:ext cx="11740992" cy="11740992"/>
          </a:xfrm>
          <a:custGeom>
            <a:avLst/>
            <a:gdLst/>
            <a:ahLst/>
            <a:cxnLst/>
            <a:rect l="l" t="t" r="r" b="b"/>
            <a:pathLst>
              <a:path w="11740992" h="11740992">
                <a:moveTo>
                  <a:pt x="0" y="0"/>
                </a:moveTo>
                <a:lnTo>
                  <a:pt x="11740992" y="0"/>
                </a:lnTo>
                <a:lnTo>
                  <a:pt x="11740992" y="11740992"/>
                </a:lnTo>
                <a:lnTo>
                  <a:pt x="0" y="1174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1028700" y="405661"/>
            <a:ext cx="16973465" cy="9507976"/>
          </a:xfrm>
          <a:prstGeom prst="rect">
            <a:avLst/>
          </a:prstGeom>
          <a:solidFill>
            <a:srgbClr val="213559"/>
          </a:solidFill>
        </p:spPr>
      </p:sp>
      <p:grpSp>
        <p:nvGrpSpPr>
          <p:cNvPr id="5" name="Group 5"/>
          <p:cNvGrpSpPr/>
          <p:nvPr/>
        </p:nvGrpSpPr>
        <p:grpSpPr>
          <a:xfrm>
            <a:off x="-330479" y="-247859"/>
            <a:ext cx="8456256" cy="10782718"/>
            <a:chOff x="0" y="0"/>
            <a:chExt cx="11275007" cy="1437695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t="7469" b="7469"/>
            <a:stretch>
              <a:fillRect/>
            </a:stretch>
          </p:blipFill>
          <p:spPr>
            <a:xfrm>
              <a:off x="0" y="0"/>
              <a:ext cx="11275007" cy="14376958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8751987" y="1513067"/>
            <a:ext cx="6882147" cy="1155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98"/>
              </a:lnSpc>
            </a:pPr>
            <a:r>
              <a:rPr lang="en-US" sz="3060" spc="-180">
                <a:solidFill>
                  <a:srgbClr val="FFFFFF"/>
                </a:solidFill>
                <a:latin typeface="Montserrat Ultra-Bold Italics"/>
              </a:rPr>
              <a:t>CENÁRIO DE SANTA CATARINA</a:t>
            </a:r>
          </a:p>
          <a:p>
            <a:pPr algn="just">
              <a:lnSpc>
                <a:spcPts val="2998"/>
              </a:lnSpc>
            </a:pPr>
            <a:r>
              <a:rPr lang="en-US" sz="3060" spc="-180">
                <a:solidFill>
                  <a:srgbClr val="FFFFFF"/>
                </a:solidFill>
                <a:latin typeface="Montserrat Ultra-Bold Italics"/>
              </a:rPr>
              <a:t>ARRECADAÇÃO FEDERAL :</a:t>
            </a:r>
          </a:p>
          <a:p>
            <a:pPr algn="just">
              <a:lnSpc>
                <a:spcPts val="2998"/>
              </a:lnSpc>
            </a:pPr>
            <a:endParaRPr lang="en-US" sz="3060" spc="-180">
              <a:solidFill>
                <a:srgbClr val="FFFFFF"/>
              </a:solidFill>
              <a:latin typeface="Montserrat Ultra-Bold Itali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705242" y="2408984"/>
            <a:ext cx="8049403" cy="2272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38"/>
              </a:lnSpc>
            </a:pPr>
            <a:r>
              <a:rPr lang="en-US" sz="2786" spc="-117">
                <a:solidFill>
                  <a:srgbClr val="FFFFFF"/>
                </a:solidFill>
                <a:latin typeface="Montserrat"/>
              </a:rPr>
              <a:t>Santa Catarina é o 5° Estado que mais envia recursos para Brasília</a:t>
            </a:r>
          </a:p>
          <a:p>
            <a:pPr algn="just">
              <a:lnSpc>
                <a:spcPts val="3538"/>
              </a:lnSpc>
            </a:pPr>
            <a:r>
              <a:rPr lang="en-US" sz="2786" spc="-117">
                <a:solidFill>
                  <a:srgbClr val="FFFFFF"/>
                </a:solidFill>
                <a:latin typeface="Montserrat"/>
              </a:rPr>
              <a:t>2022: SC recolheu R$ 107 bilhões em impostos. </a:t>
            </a:r>
          </a:p>
          <a:p>
            <a:pPr algn="just">
              <a:lnSpc>
                <a:spcPts val="3538"/>
              </a:lnSpc>
            </a:pPr>
            <a:r>
              <a:rPr lang="en-US" sz="2786" spc="-117">
                <a:solidFill>
                  <a:srgbClr val="FFFFFF"/>
                </a:solidFill>
                <a:latin typeface="Montserrat"/>
              </a:rPr>
              <a:t>Só retornou R$ 10 bilhões.</a:t>
            </a:r>
          </a:p>
          <a:p>
            <a:pPr>
              <a:lnSpc>
                <a:spcPts val="4263"/>
              </a:lnSpc>
            </a:pPr>
            <a:endParaRPr lang="en-US" sz="2786" spc="-117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742462" y="4321724"/>
            <a:ext cx="8002659" cy="2081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61"/>
              </a:lnSpc>
            </a:pPr>
            <a:r>
              <a:rPr lang="en-US" sz="2400" spc="48">
                <a:solidFill>
                  <a:srgbClr val="FFFFFF"/>
                </a:solidFill>
                <a:latin typeface="Montserrat"/>
              </a:rPr>
              <a:t>Em Santa Catarina, mais de 2.000 indústrias podem fazer uso dos incentivos fiscais sociais. Juntas, somam um potencial de mais de R$ 250 milhões que poderiam ficar em SC.</a:t>
            </a:r>
          </a:p>
          <a:p>
            <a:pPr>
              <a:lnSpc>
                <a:spcPts val="3361"/>
              </a:lnSpc>
            </a:pPr>
            <a:endParaRPr lang="en-US" sz="2400" spc="48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51987" y="6620254"/>
            <a:ext cx="8100443" cy="2771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02"/>
              </a:lnSpc>
            </a:pPr>
            <a:r>
              <a:rPr lang="en-US" sz="2644" spc="52">
                <a:solidFill>
                  <a:srgbClr val="FFFFFF"/>
                </a:solidFill>
                <a:latin typeface="Montserrat"/>
              </a:rPr>
              <a:t>Potencial Indústrias de Joinville (Pessoa Jurídica) - R$ 40 milhões </a:t>
            </a:r>
          </a:p>
          <a:p>
            <a:pPr>
              <a:lnSpc>
                <a:spcPts val="3702"/>
              </a:lnSpc>
            </a:pPr>
            <a:endParaRPr lang="en-US" sz="2644" spc="52">
              <a:solidFill>
                <a:srgbClr val="FFFFFF"/>
              </a:solidFill>
              <a:latin typeface="Montserrat"/>
            </a:endParaRPr>
          </a:p>
          <a:p>
            <a:pPr>
              <a:lnSpc>
                <a:spcPts val="3702"/>
              </a:lnSpc>
            </a:pPr>
            <a:r>
              <a:rPr lang="en-US" sz="2644" spc="52">
                <a:solidFill>
                  <a:srgbClr val="FFFFFF"/>
                </a:solidFill>
                <a:latin typeface="Montserrat"/>
              </a:rPr>
              <a:t>Potencial Joinville (Pessoa Física) - R$ 38,7 milhões     </a:t>
            </a:r>
          </a:p>
          <a:p>
            <a:pPr>
              <a:lnSpc>
                <a:spcPts val="3702"/>
              </a:lnSpc>
            </a:pPr>
            <a:r>
              <a:rPr lang="en-US" sz="2644" spc="52">
                <a:solidFill>
                  <a:srgbClr val="FFFFFF"/>
                </a:solidFill>
                <a:latin typeface="Montserrat"/>
              </a:rPr>
              <a:t>                                                                                                                      </a:t>
            </a:r>
          </a:p>
        </p:txBody>
      </p:sp>
      <p:sp>
        <p:nvSpPr>
          <p:cNvPr id="11" name="AutoShape 11"/>
          <p:cNvSpPr/>
          <p:nvPr/>
        </p:nvSpPr>
        <p:spPr>
          <a:xfrm flipV="1">
            <a:off x="17264062" y="2135181"/>
            <a:ext cx="0" cy="649224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12"/>
          <p:cNvSpPr txBox="1"/>
          <p:nvPr/>
        </p:nvSpPr>
        <p:spPr>
          <a:xfrm>
            <a:off x="8751987" y="6279795"/>
            <a:ext cx="6882147" cy="397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98"/>
              </a:lnSpc>
            </a:pPr>
            <a:r>
              <a:rPr lang="en-US" sz="3060" spc="-180">
                <a:solidFill>
                  <a:srgbClr val="FFFFFF"/>
                </a:solidFill>
                <a:latin typeface="Montserrat Bold Italics"/>
              </a:rPr>
              <a:t>JOINVILLE: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200946" y="9069415"/>
            <a:ext cx="1433188" cy="320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1"/>
              </a:lnSpc>
            </a:pPr>
            <a:r>
              <a:rPr lang="en-US" sz="1765">
                <a:solidFill>
                  <a:srgbClr val="FFFFFF"/>
                </a:solidFill>
                <a:latin typeface="Arimo"/>
              </a:rPr>
              <a:t>Dados: FIESC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1753206">
            <a:off x="-1097154" y="2743130"/>
            <a:ext cx="25783492" cy="9586163"/>
          </a:xfrm>
          <a:prstGeom prst="rect">
            <a:avLst/>
          </a:prstGeom>
          <a:solidFill>
            <a:srgbClr val="545454">
              <a:alpha val="4706"/>
            </a:srgbClr>
          </a:solidFill>
        </p:spPr>
      </p:sp>
      <p:sp>
        <p:nvSpPr>
          <p:cNvPr id="3" name="AutoShape 3"/>
          <p:cNvSpPr/>
          <p:nvPr/>
        </p:nvSpPr>
        <p:spPr>
          <a:xfrm rot="2700000">
            <a:off x="-2646503" y="9043300"/>
            <a:ext cx="5293007" cy="2487400"/>
          </a:xfrm>
          <a:prstGeom prst="rect">
            <a:avLst/>
          </a:prstGeom>
          <a:solidFill>
            <a:srgbClr val="213559"/>
          </a:solidFill>
        </p:spPr>
      </p:sp>
      <p:sp>
        <p:nvSpPr>
          <p:cNvPr id="4" name="AutoShape 4"/>
          <p:cNvSpPr/>
          <p:nvPr/>
        </p:nvSpPr>
        <p:spPr>
          <a:xfrm rot="2700000">
            <a:off x="15641497" y="-1243700"/>
            <a:ext cx="5293007" cy="2487400"/>
          </a:xfrm>
          <a:prstGeom prst="rect">
            <a:avLst/>
          </a:prstGeom>
          <a:solidFill>
            <a:srgbClr val="213559"/>
          </a:solidFill>
        </p:spPr>
      </p:sp>
      <p:grpSp>
        <p:nvGrpSpPr>
          <p:cNvPr id="5" name="Group 5"/>
          <p:cNvGrpSpPr/>
          <p:nvPr/>
        </p:nvGrpSpPr>
        <p:grpSpPr>
          <a:xfrm>
            <a:off x="1130276" y="5521444"/>
            <a:ext cx="4626722" cy="1810294"/>
            <a:chOff x="0" y="0"/>
            <a:chExt cx="1687841" cy="660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87841" cy="660400"/>
            </a:xfrm>
            <a:custGeom>
              <a:avLst/>
              <a:gdLst/>
              <a:ahLst/>
              <a:cxnLst/>
              <a:rect l="l" t="t" r="r" b="b"/>
              <a:pathLst>
                <a:path w="1687841" h="660400">
                  <a:moveTo>
                    <a:pt x="1563381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3381" y="0"/>
                  </a:lnTo>
                  <a:cubicBezTo>
                    <a:pt x="1631961" y="0"/>
                    <a:pt x="1687841" y="55880"/>
                    <a:pt x="1687841" y="124460"/>
                  </a:cubicBezTo>
                  <a:lnTo>
                    <a:pt x="1687841" y="535940"/>
                  </a:lnTo>
                  <a:cubicBezTo>
                    <a:pt x="1687841" y="604520"/>
                    <a:pt x="1631961" y="660400"/>
                    <a:pt x="1563381" y="66040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-2512615" y="1681677"/>
            <a:ext cx="8253464" cy="1309890"/>
            <a:chOff x="0" y="0"/>
            <a:chExt cx="4161103" cy="660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161103" cy="660400"/>
            </a:xfrm>
            <a:custGeom>
              <a:avLst/>
              <a:gdLst/>
              <a:ahLst/>
              <a:cxnLst/>
              <a:rect l="l" t="t" r="r" b="b"/>
              <a:pathLst>
                <a:path w="4161103" h="660400">
                  <a:moveTo>
                    <a:pt x="4036643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036643" y="0"/>
                  </a:lnTo>
                  <a:cubicBezTo>
                    <a:pt x="4105223" y="0"/>
                    <a:pt x="4161103" y="55880"/>
                    <a:pt x="4161103" y="124460"/>
                  </a:cubicBezTo>
                  <a:lnTo>
                    <a:pt x="4161103" y="535940"/>
                  </a:lnTo>
                  <a:cubicBezTo>
                    <a:pt x="4161103" y="604520"/>
                    <a:pt x="4105223" y="660400"/>
                    <a:pt x="4036643" y="66040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2547151" y="1681677"/>
            <a:ext cx="8253464" cy="1309890"/>
            <a:chOff x="0" y="0"/>
            <a:chExt cx="4161103" cy="660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161103" cy="660400"/>
            </a:xfrm>
            <a:custGeom>
              <a:avLst/>
              <a:gdLst/>
              <a:ahLst/>
              <a:cxnLst/>
              <a:rect l="l" t="t" r="r" b="b"/>
              <a:pathLst>
                <a:path w="4161103" h="660400">
                  <a:moveTo>
                    <a:pt x="4036643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036643" y="0"/>
                  </a:lnTo>
                  <a:cubicBezTo>
                    <a:pt x="4105223" y="0"/>
                    <a:pt x="4161103" y="55880"/>
                    <a:pt x="4161103" y="124460"/>
                  </a:cubicBezTo>
                  <a:lnTo>
                    <a:pt x="4161103" y="535940"/>
                  </a:lnTo>
                  <a:cubicBezTo>
                    <a:pt x="4161103" y="604520"/>
                    <a:pt x="4105223" y="660400"/>
                    <a:pt x="4036643" y="66040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6846788" y="5521444"/>
            <a:ext cx="4626722" cy="1810294"/>
            <a:chOff x="0" y="0"/>
            <a:chExt cx="1687841" cy="660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87841" cy="660400"/>
            </a:xfrm>
            <a:custGeom>
              <a:avLst/>
              <a:gdLst/>
              <a:ahLst/>
              <a:cxnLst/>
              <a:rect l="l" t="t" r="r" b="b"/>
              <a:pathLst>
                <a:path w="1687841" h="660400">
                  <a:moveTo>
                    <a:pt x="1563381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3381" y="0"/>
                  </a:lnTo>
                  <a:cubicBezTo>
                    <a:pt x="1631961" y="0"/>
                    <a:pt x="1687841" y="55880"/>
                    <a:pt x="1687841" y="124460"/>
                  </a:cubicBezTo>
                  <a:lnTo>
                    <a:pt x="1687841" y="535940"/>
                  </a:lnTo>
                  <a:cubicBezTo>
                    <a:pt x="1687841" y="604520"/>
                    <a:pt x="1631961" y="660400"/>
                    <a:pt x="1563381" y="66040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2595187" y="5521444"/>
            <a:ext cx="4626722" cy="1810294"/>
            <a:chOff x="0" y="0"/>
            <a:chExt cx="1687841" cy="660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87841" cy="660400"/>
            </a:xfrm>
            <a:custGeom>
              <a:avLst/>
              <a:gdLst/>
              <a:ahLst/>
              <a:cxnLst/>
              <a:rect l="l" t="t" r="r" b="b"/>
              <a:pathLst>
                <a:path w="1687841" h="660400">
                  <a:moveTo>
                    <a:pt x="1563381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3381" y="0"/>
                  </a:lnTo>
                  <a:cubicBezTo>
                    <a:pt x="1631961" y="0"/>
                    <a:pt x="1687841" y="55880"/>
                    <a:pt x="1687841" y="124460"/>
                  </a:cubicBezTo>
                  <a:lnTo>
                    <a:pt x="1687841" y="535940"/>
                  </a:lnTo>
                  <a:cubicBezTo>
                    <a:pt x="1687841" y="604520"/>
                    <a:pt x="1631961" y="660400"/>
                    <a:pt x="1563381" y="66040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6176317" y="972207"/>
            <a:ext cx="5935366" cy="3116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71"/>
              </a:lnSpc>
            </a:pPr>
            <a:r>
              <a:rPr lang="en-US" sz="8236" spc="-485">
                <a:solidFill>
                  <a:srgbClr val="263F6B"/>
                </a:solidFill>
                <a:latin typeface="Montserrat Ultra-Bold Italics"/>
              </a:rPr>
              <a:t>POTENCIAL DE </a:t>
            </a:r>
          </a:p>
          <a:p>
            <a:pPr algn="ctr">
              <a:lnSpc>
                <a:spcPts val="8071"/>
              </a:lnSpc>
            </a:pPr>
            <a:r>
              <a:rPr lang="en-US" sz="8236" spc="-485">
                <a:solidFill>
                  <a:srgbClr val="263F6B"/>
                </a:solidFill>
                <a:latin typeface="Montserrat Ultra-Bold Italics"/>
              </a:rPr>
              <a:t>JOINVILLE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7696" y="6073575"/>
            <a:ext cx="4813688" cy="108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6" spc="62">
                <a:solidFill>
                  <a:srgbClr val="FFFFFF"/>
                </a:solidFill>
                <a:latin typeface="Montserrat"/>
              </a:rPr>
              <a:t>78.7 - milhões</a:t>
            </a:r>
          </a:p>
          <a:p>
            <a:pPr algn="ctr">
              <a:lnSpc>
                <a:spcPts val="4404"/>
              </a:lnSpc>
            </a:pPr>
            <a:endParaRPr lang="en-US" sz="3146" spc="62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249206" y="6152504"/>
            <a:ext cx="4113244" cy="450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6"/>
              </a:lnSpc>
            </a:pPr>
            <a:r>
              <a:rPr lang="en-US" sz="2690" spc="53">
                <a:solidFill>
                  <a:srgbClr val="FFFFFF"/>
                </a:solidFill>
                <a:latin typeface="Montserrat"/>
              </a:rPr>
              <a:t>73 milhões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004177" y="6083100"/>
            <a:ext cx="4217732" cy="472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75"/>
              </a:lnSpc>
            </a:pPr>
            <a:r>
              <a:rPr lang="en-US" sz="2768" spc="55">
                <a:solidFill>
                  <a:srgbClr val="FFFFFF"/>
                </a:solidFill>
                <a:latin typeface="Montserrat"/>
              </a:rPr>
              <a:t>5.5 milhões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07696" y="4730769"/>
            <a:ext cx="4871882" cy="633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88"/>
              </a:lnSpc>
            </a:pPr>
            <a:r>
              <a:rPr lang="en-US" sz="2941" spc="58">
                <a:solidFill>
                  <a:srgbClr val="263F6B"/>
                </a:solidFill>
                <a:latin typeface="Montserrat Ultra-Bold"/>
              </a:rPr>
              <a:t>Imposto de renda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957848" y="4742979"/>
            <a:ext cx="4404602" cy="609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1"/>
              </a:lnSpc>
            </a:pPr>
            <a:r>
              <a:rPr lang="en-US" sz="2779" spc="55">
                <a:solidFill>
                  <a:srgbClr val="263F6B"/>
                </a:solidFill>
                <a:latin typeface="Montserrat Ultra-Bold"/>
              </a:rPr>
              <a:t>ICMS - ESTADO - PIC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595187" y="4742979"/>
            <a:ext cx="4484300" cy="633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88"/>
              </a:lnSpc>
            </a:pPr>
            <a:r>
              <a:rPr lang="en-US" sz="2941" spc="58">
                <a:solidFill>
                  <a:srgbClr val="263F6B"/>
                </a:solidFill>
                <a:latin typeface="Montserrat Ultra-Bold"/>
              </a:rPr>
              <a:t>Joinville - ISS e IPTU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-907730" y="3751151"/>
            <a:ext cx="6729114" cy="362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57"/>
              </a:lnSpc>
            </a:pPr>
            <a:r>
              <a:rPr lang="en-US" sz="2112">
                <a:solidFill>
                  <a:srgbClr val="213559"/>
                </a:solidFill>
                <a:latin typeface="Arimo"/>
              </a:rPr>
              <a:t>Valores estimados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6992467" y="8179463"/>
            <a:ext cx="4626722" cy="1810294"/>
            <a:chOff x="0" y="0"/>
            <a:chExt cx="1687841" cy="6604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687841" cy="660400"/>
            </a:xfrm>
            <a:custGeom>
              <a:avLst/>
              <a:gdLst/>
              <a:ahLst/>
              <a:cxnLst/>
              <a:rect l="l" t="t" r="r" b="b"/>
              <a:pathLst>
                <a:path w="1687841" h="660400">
                  <a:moveTo>
                    <a:pt x="1563381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3381" y="0"/>
                  </a:lnTo>
                  <a:cubicBezTo>
                    <a:pt x="1631961" y="0"/>
                    <a:pt x="1687841" y="55880"/>
                    <a:pt x="1687841" y="124460"/>
                  </a:cubicBezTo>
                  <a:lnTo>
                    <a:pt x="1687841" y="535940"/>
                  </a:lnTo>
                  <a:cubicBezTo>
                    <a:pt x="1687841" y="604520"/>
                    <a:pt x="1631961" y="660400"/>
                    <a:pt x="1563381" y="66040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sp>
        <p:nvSpPr>
          <p:cNvPr id="25" name="TextBox 25"/>
          <p:cNvSpPr txBox="1"/>
          <p:nvPr/>
        </p:nvSpPr>
        <p:spPr>
          <a:xfrm>
            <a:off x="7249206" y="8807464"/>
            <a:ext cx="4113244" cy="450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6"/>
              </a:lnSpc>
            </a:pPr>
            <a:r>
              <a:rPr lang="en-US" sz="2690" spc="53">
                <a:solidFill>
                  <a:srgbClr val="FFFFFF"/>
                </a:solidFill>
                <a:latin typeface="Montserrat"/>
              </a:rPr>
              <a:t>157.2 milhões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068908" y="7570037"/>
            <a:ext cx="4404602" cy="609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1"/>
              </a:lnSpc>
            </a:pPr>
            <a:r>
              <a:rPr lang="en-US" sz="2779" spc="55">
                <a:solidFill>
                  <a:srgbClr val="263F6B"/>
                </a:solidFill>
                <a:latin typeface="Montserrat Ultra-Bold"/>
              </a:rPr>
              <a:t>Potencial ano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1753206">
            <a:off x="-3411743" y="6242223"/>
            <a:ext cx="25783492" cy="9586163"/>
          </a:xfrm>
          <a:prstGeom prst="rect">
            <a:avLst/>
          </a:prstGeom>
          <a:solidFill>
            <a:srgbClr val="545454">
              <a:alpha val="4706"/>
            </a:srgbClr>
          </a:solidFill>
        </p:spPr>
      </p:sp>
      <p:grpSp>
        <p:nvGrpSpPr>
          <p:cNvPr id="3" name="Group 3"/>
          <p:cNvGrpSpPr/>
          <p:nvPr/>
        </p:nvGrpSpPr>
        <p:grpSpPr>
          <a:xfrm>
            <a:off x="408137" y="7231638"/>
            <a:ext cx="2745402" cy="2513320"/>
            <a:chOff x="0" y="0"/>
            <a:chExt cx="1197564" cy="10963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97564" cy="1096328"/>
            </a:xfrm>
            <a:custGeom>
              <a:avLst/>
              <a:gdLst/>
              <a:ahLst/>
              <a:cxnLst/>
              <a:rect l="l" t="t" r="r" b="b"/>
              <a:pathLst>
                <a:path w="1197564" h="1096328">
                  <a:moveTo>
                    <a:pt x="1073104" y="1096328"/>
                  </a:moveTo>
                  <a:lnTo>
                    <a:pt x="124460" y="1096328"/>
                  </a:lnTo>
                  <a:cubicBezTo>
                    <a:pt x="55880" y="1096328"/>
                    <a:pt x="0" y="1040448"/>
                    <a:pt x="0" y="97186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73104" y="0"/>
                  </a:lnTo>
                  <a:cubicBezTo>
                    <a:pt x="1141684" y="0"/>
                    <a:pt x="1197564" y="55880"/>
                    <a:pt x="1197564" y="124460"/>
                  </a:cubicBezTo>
                  <a:lnTo>
                    <a:pt x="1197564" y="971868"/>
                  </a:lnTo>
                  <a:cubicBezTo>
                    <a:pt x="1197564" y="1040448"/>
                    <a:pt x="1141684" y="1096328"/>
                    <a:pt x="1073104" y="1096328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5108109" y="4616962"/>
            <a:ext cx="2705741" cy="1547755"/>
            <a:chOff x="0" y="0"/>
            <a:chExt cx="1154492" cy="660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54493" cy="660400"/>
            </a:xfrm>
            <a:custGeom>
              <a:avLst/>
              <a:gdLst/>
              <a:ahLst/>
              <a:cxnLst/>
              <a:rect l="l" t="t" r="r" b="b"/>
              <a:pathLst>
                <a:path w="1154493" h="660400">
                  <a:moveTo>
                    <a:pt x="103003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30032" y="0"/>
                  </a:lnTo>
                  <a:cubicBezTo>
                    <a:pt x="1098612" y="0"/>
                    <a:pt x="1154493" y="55880"/>
                    <a:pt x="1154493" y="124460"/>
                  </a:cubicBezTo>
                  <a:lnTo>
                    <a:pt x="1154493" y="535940"/>
                  </a:lnTo>
                  <a:cubicBezTo>
                    <a:pt x="1154493" y="604520"/>
                    <a:pt x="1098612" y="660400"/>
                    <a:pt x="1030032" y="66040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3725438" y="3331912"/>
            <a:ext cx="4113110" cy="1833505"/>
            <a:chOff x="0" y="0"/>
            <a:chExt cx="1500474" cy="66886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00474" cy="668868"/>
            </a:xfrm>
            <a:custGeom>
              <a:avLst/>
              <a:gdLst/>
              <a:ahLst/>
              <a:cxnLst/>
              <a:rect l="l" t="t" r="r" b="b"/>
              <a:pathLst>
                <a:path w="1500474" h="668868">
                  <a:moveTo>
                    <a:pt x="1376013" y="668868"/>
                  </a:moveTo>
                  <a:lnTo>
                    <a:pt x="124460" y="668868"/>
                  </a:lnTo>
                  <a:cubicBezTo>
                    <a:pt x="55880" y="668868"/>
                    <a:pt x="0" y="612988"/>
                    <a:pt x="0" y="54440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76014" y="0"/>
                  </a:lnTo>
                  <a:cubicBezTo>
                    <a:pt x="1444594" y="0"/>
                    <a:pt x="1500474" y="55880"/>
                    <a:pt x="1500474" y="124460"/>
                  </a:cubicBezTo>
                  <a:lnTo>
                    <a:pt x="1500474" y="544408"/>
                  </a:lnTo>
                  <a:cubicBezTo>
                    <a:pt x="1500474" y="612988"/>
                    <a:pt x="1444594" y="668868"/>
                    <a:pt x="1376014" y="668868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3131317" y="8258901"/>
            <a:ext cx="4113110" cy="1810294"/>
            <a:chOff x="0" y="0"/>
            <a:chExt cx="1500474" cy="660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00474" cy="660400"/>
            </a:xfrm>
            <a:custGeom>
              <a:avLst/>
              <a:gdLst/>
              <a:ahLst/>
              <a:cxnLst/>
              <a:rect l="l" t="t" r="r" b="b"/>
              <a:pathLst>
                <a:path w="1500474" h="660400">
                  <a:moveTo>
                    <a:pt x="1376013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76014" y="0"/>
                  </a:lnTo>
                  <a:cubicBezTo>
                    <a:pt x="1444594" y="0"/>
                    <a:pt x="1500474" y="55880"/>
                    <a:pt x="1500474" y="124460"/>
                  </a:cubicBezTo>
                  <a:lnTo>
                    <a:pt x="1500474" y="535940"/>
                  </a:lnTo>
                  <a:cubicBezTo>
                    <a:pt x="1500474" y="604520"/>
                    <a:pt x="1444594" y="660400"/>
                    <a:pt x="1376014" y="66040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307840" y="5073971"/>
            <a:ext cx="2845699" cy="2845699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655320" y="655320"/>
              <a:ext cx="5039360" cy="5039360"/>
            </a:xfrm>
            <a:custGeom>
              <a:avLst/>
              <a:gdLst/>
              <a:ahLst/>
              <a:cxnLst/>
              <a:rect l="l" t="t" r="r" b="b"/>
              <a:pathLst>
                <a:path w="5039360" h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blipFill>
              <a:blip r:embed="rId2"/>
              <a:stretch>
                <a:fillRect l="-25949" r="-25949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3725438" y="5925546"/>
            <a:ext cx="2924869" cy="2924869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655320" y="655320"/>
              <a:ext cx="5039360" cy="5039360"/>
            </a:xfrm>
            <a:custGeom>
              <a:avLst/>
              <a:gdLst/>
              <a:ahLst/>
              <a:cxnLst/>
              <a:rect l="l" t="t" r="r" b="b"/>
              <a:pathLst>
                <a:path w="5039360" h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blipFill>
              <a:blip r:embed="rId3"/>
              <a:stretch>
                <a:fillRect l="-26240" r="-26240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4891366" y="2378347"/>
            <a:ext cx="2924869" cy="2924869"/>
            <a:chOff x="0" y="0"/>
            <a:chExt cx="6350000" cy="6350000"/>
          </a:xfrm>
        </p:grpSpPr>
        <p:sp>
          <p:nvSpPr>
            <p:cNvPr id="18" name="Freeform 18"/>
            <p:cNvSpPr/>
            <p:nvPr/>
          </p:nvSpPr>
          <p:spPr>
            <a:xfrm>
              <a:off x="655320" y="655320"/>
              <a:ext cx="5039360" cy="5039360"/>
            </a:xfrm>
            <a:custGeom>
              <a:avLst/>
              <a:gdLst/>
              <a:ahLst/>
              <a:cxnLst/>
              <a:rect l="l" t="t" r="r" b="b"/>
              <a:pathLst>
                <a:path w="5039360" h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blipFill>
              <a:blip r:embed="rId4"/>
              <a:stretch>
                <a:fillRect l="-24999" r="-25000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4319558" y="1093297"/>
            <a:ext cx="2924869" cy="2924869"/>
            <a:chOff x="0" y="0"/>
            <a:chExt cx="6350000" cy="6350000"/>
          </a:xfrm>
        </p:grpSpPr>
        <p:sp>
          <p:nvSpPr>
            <p:cNvPr id="21" name="Freeform 21"/>
            <p:cNvSpPr/>
            <p:nvPr/>
          </p:nvSpPr>
          <p:spPr>
            <a:xfrm>
              <a:off x="655320" y="655320"/>
              <a:ext cx="5039360" cy="5039360"/>
            </a:xfrm>
            <a:custGeom>
              <a:avLst/>
              <a:gdLst/>
              <a:ahLst/>
              <a:cxnLst/>
              <a:rect l="l" t="t" r="r" b="b"/>
              <a:pathLst>
                <a:path w="5039360" h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blipFill>
              <a:blip r:embed="rId5"/>
              <a:stretch>
                <a:fillRect l="-18649" r="-18649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sp>
        <p:nvSpPr>
          <p:cNvPr id="23" name="AutoShape 23"/>
          <p:cNvSpPr/>
          <p:nvPr/>
        </p:nvSpPr>
        <p:spPr>
          <a:xfrm flipV="1">
            <a:off x="3255618" y="4949730"/>
            <a:ext cx="1468460" cy="1098204"/>
          </a:xfrm>
          <a:prstGeom prst="line">
            <a:avLst/>
          </a:prstGeom>
          <a:ln w="47625" cap="rnd">
            <a:solidFill>
              <a:srgbClr val="263F6B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24" name="AutoShape 24"/>
          <p:cNvSpPr/>
          <p:nvPr/>
        </p:nvSpPr>
        <p:spPr>
          <a:xfrm flipV="1">
            <a:off x="12247726" y="2653476"/>
            <a:ext cx="1823334" cy="194626"/>
          </a:xfrm>
          <a:prstGeom prst="line">
            <a:avLst/>
          </a:prstGeom>
          <a:ln w="47625" cap="rnd">
            <a:solidFill>
              <a:srgbClr val="263F6B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25" name="AutoShape 25"/>
          <p:cNvSpPr/>
          <p:nvPr/>
        </p:nvSpPr>
        <p:spPr>
          <a:xfrm rot="-2700000">
            <a:off x="15641497" y="9043300"/>
            <a:ext cx="5293007" cy="2487400"/>
          </a:xfrm>
          <a:prstGeom prst="rect">
            <a:avLst/>
          </a:prstGeom>
          <a:solidFill>
            <a:srgbClr val="213559"/>
          </a:solidFill>
        </p:spPr>
      </p:sp>
      <p:sp>
        <p:nvSpPr>
          <p:cNvPr id="26" name="AutoShape 26"/>
          <p:cNvSpPr/>
          <p:nvPr/>
        </p:nvSpPr>
        <p:spPr>
          <a:xfrm rot="-2700000">
            <a:off x="-2646503" y="-1243700"/>
            <a:ext cx="5293007" cy="2487400"/>
          </a:xfrm>
          <a:prstGeom prst="rect">
            <a:avLst/>
          </a:prstGeom>
          <a:solidFill>
            <a:srgbClr val="213559"/>
          </a:solidFill>
        </p:spPr>
      </p:sp>
      <p:sp>
        <p:nvSpPr>
          <p:cNvPr id="27" name="TextBox 27"/>
          <p:cNvSpPr txBox="1"/>
          <p:nvPr/>
        </p:nvSpPr>
        <p:spPr>
          <a:xfrm>
            <a:off x="4329299" y="5284166"/>
            <a:ext cx="4263362" cy="410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8"/>
              </a:lnSpc>
            </a:pPr>
            <a:r>
              <a:rPr lang="en-US" sz="2591" spc="51">
                <a:solidFill>
                  <a:srgbClr val="FFFFFF"/>
                </a:solidFill>
                <a:latin typeface="Montserrat Ultra-Bold"/>
              </a:rPr>
              <a:t>EMPRESAS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9328690" y="2797441"/>
            <a:ext cx="2705741" cy="1547755"/>
            <a:chOff x="0" y="0"/>
            <a:chExt cx="1154492" cy="6604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154493" cy="660400"/>
            </a:xfrm>
            <a:custGeom>
              <a:avLst/>
              <a:gdLst/>
              <a:ahLst/>
              <a:cxnLst/>
              <a:rect l="l" t="t" r="r" b="b"/>
              <a:pathLst>
                <a:path w="1154493" h="660400">
                  <a:moveTo>
                    <a:pt x="103003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30032" y="0"/>
                  </a:lnTo>
                  <a:cubicBezTo>
                    <a:pt x="1098612" y="0"/>
                    <a:pt x="1154493" y="55880"/>
                    <a:pt x="1154493" y="124460"/>
                  </a:cubicBezTo>
                  <a:lnTo>
                    <a:pt x="1154493" y="535940"/>
                  </a:lnTo>
                  <a:cubicBezTo>
                    <a:pt x="1154493" y="604520"/>
                    <a:pt x="1098612" y="660400"/>
                    <a:pt x="1030032" y="66040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30" name="Group 30"/>
          <p:cNvGrpSpPr>
            <a:grpSpLocks noChangeAspect="1"/>
          </p:cNvGrpSpPr>
          <p:nvPr/>
        </p:nvGrpSpPr>
        <p:grpSpPr>
          <a:xfrm>
            <a:off x="9111947" y="558826"/>
            <a:ext cx="2924869" cy="2924869"/>
            <a:chOff x="0" y="0"/>
            <a:chExt cx="6350000" cy="6350000"/>
          </a:xfrm>
        </p:grpSpPr>
        <p:sp>
          <p:nvSpPr>
            <p:cNvPr id="31" name="Freeform 31"/>
            <p:cNvSpPr/>
            <p:nvPr/>
          </p:nvSpPr>
          <p:spPr>
            <a:xfrm>
              <a:off x="655320" y="655320"/>
              <a:ext cx="5039360" cy="5039360"/>
            </a:xfrm>
            <a:custGeom>
              <a:avLst/>
              <a:gdLst/>
              <a:ahLst/>
              <a:cxnLst/>
              <a:rect l="l" t="t" r="r" b="b"/>
              <a:pathLst>
                <a:path w="5039360" h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5704765" y="8566776"/>
            <a:ext cx="2705741" cy="1547755"/>
            <a:chOff x="0" y="0"/>
            <a:chExt cx="1154492" cy="6604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54493" cy="660400"/>
            </a:xfrm>
            <a:custGeom>
              <a:avLst/>
              <a:gdLst/>
              <a:ahLst/>
              <a:cxnLst/>
              <a:rect l="l" t="t" r="r" b="b"/>
              <a:pathLst>
                <a:path w="1154493" h="660400">
                  <a:moveTo>
                    <a:pt x="103003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30032" y="0"/>
                  </a:lnTo>
                  <a:cubicBezTo>
                    <a:pt x="1098612" y="0"/>
                    <a:pt x="1154493" y="55880"/>
                    <a:pt x="1154493" y="124460"/>
                  </a:cubicBezTo>
                  <a:lnTo>
                    <a:pt x="1154493" y="535940"/>
                  </a:lnTo>
                  <a:cubicBezTo>
                    <a:pt x="1154493" y="604520"/>
                    <a:pt x="1098612" y="660400"/>
                    <a:pt x="1030032" y="66040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35" name="Group 35"/>
          <p:cNvGrpSpPr>
            <a:grpSpLocks noChangeAspect="1"/>
          </p:cNvGrpSpPr>
          <p:nvPr/>
        </p:nvGrpSpPr>
        <p:grpSpPr>
          <a:xfrm rot="77777">
            <a:off x="5514488" y="6457236"/>
            <a:ext cx="2924869" cy="2924869"/>
            <a:chOff x="0" y="0"/>
            <a:chExt cx="6350000" cy="6350000"/>
          </a:xfrm>
        </p:grpSpPr>
        <p:sp>
          <p:nvSpPr>
            <p:cNvPr id="36" name="Freeform 36"/>
            <p:cNvSpPr/>
            <p:nvPr/>
          </p:nvSpPr>
          <p:spPr>
            <a:xfrm>
              <a:off x="655320" y="655320"/>
              <a:ext cx="5039360" cy="5039360"/>
            </a:xfrm>
            <a:custGeom>
              <a:avLst/>
              <a:gdLst/>
              <a:ahLst/>
              <a:cxnLst/>
              <a:rect l="l" t="t" r="r" b="b"/>
              <a:pathLst>
                <a:path w="5039360" h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blipFill>
              <a:blip r:embed="rId7"/>
              <a:stretch>
                <a:fillRect l="-25046" r="-25046"/>
              </a:stretch>
            </a:blipFill>
          </p:spPr>
        </p:sp>
        <p:sp>
          <p:nvSpPr>
            <p:cNvPr id="37" name="Freeform 3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sp>
        <p:nvSpPr>
          <p:cNvPr id="38" name="AutoShape 38"/>
          <p:cNvSpPr/>
          <p:nvPr/>
        </p:nvSpPr>
        <p:spPr>
          <a:xfrm>
            <a:off x="3249366" y="7653013"/>
            <a:ext cx="1726865" cy="616737"/>
          </a:xfrm>
          <a:prstGeom prst="line">
            <a:avLst/>
          </a:prstGeom>
          <a:ln w="47625" cap="rnd">
            <a:solidFill>
              <a:srgbClr val="263F6B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39" name="AutoShape 39"/>
          <p:cNvSpPr/>
          <p:nvPr/>
        </p:nvSpPr>
        <p:spPr>
          <a:xfrm flipV="1">
            <a:off x="7997281" y="4524870"/>
            <a:ext cx="1468460" cy="1098204"/>
          </a:xfrm>
          <a:prstGeom prst="line">
            <a:avLst/>
          </a:prstGeom>
          <a:ln w="47625" cap="rnd">
            <a:solidFill>
              <a:srgbClr val="263F6B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40" name="AutoShape 40"/>
          <p:cNvSpPr/>
          <p:nvPr/>
        </p:nvSpPr>
        <p:spPr>
          <a:xfrm>
            <a:off x="12551992" y="5630246"/>
            <a:ext cx="1512723" cy="607337"/>
          </a:xfrm>
          <a:prstGeom prst="line">
            <a:avLst/>
          </a:prstGeom>
          <a:ln w="47625" cap="rnd">
            <a:solidFill>
              <a:srgbClr val="263F6B"/>
            </a:solidFill>
            <a:prstDash val="solid"/>
            <a:headEnd type="oval" w="lg" len="lg"/>
            <a:tailEnd type="oval" w="lg" len="lg"/>
          </a:ln>
        </p:spPr>
      </p:sp>
      <p:grpSp>
        <p:nvGrpSpPr>
          <p:cNvPr id="41" name="Group 41"/>
          <p:cNvGrpSpPr/>
          <p:nvPr/>
        </p:nvGrpSpPr>
        <p:grpSpPr>
          <a:xfrm>
            <a:off x="9843866" y="7208959"/>
            <a:ext cx="2705741" cy="1547755"/>
            <a:chOff x="0" y="0"/>
            <a:chExt cx="1154492" cy="6604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154493" cy="660400"/>
            </a:xfrm>
            <a:custGeom>
              <a:avLst/>
              <a:gdLst/>
              <a:ahLst/>
              <a:cxnLst/>
              <a:rect l="l" t="t" r="r" b="b"/>
              <a:pathLst>
                <a:path w="1154493" h="660400">
                  <a:moveTo>
                    <a:pt x="103003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30032" y="0"/>
                  </a:lnTo>
                  <a:cubicBezTo>
                    <a:pt x="1098612" y="0"/>
                    <a:pt x="1154493" y="55880"/>
                    <a:pt x="1154493" y="124460"/>
                  </a:cubicBezTo>
                  <a:lnTo>
                    <a:pt x="1154493" y="535940"/>
                  </a:lnTo>
                  <a:cubicBezTo>
                    <a:pt x="1154493" y="604520"/>
                    <a:pt x="1098612" y="660400"/>
                    <a:pt x="1030032" y="66040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id="43" name="Group 43"/>
          <p:cNvGrpSpPr>
            <a:grpSpLocks noChangeAspect="1"/>
          </p:cNvGrpSpPr>
          <p:nvPr/>
        </p:nvGrpSpPr>
        <p:grpSpPr>
          <a:xfrm>
            <a:off x="9627123" y="4970344"/>
            <a:ext cx="2924869" cy="2924869"/>
            <a:chOff x="0" y="0"/>
            <a:chExt cx="6350000" cy="6350000"/>
          </a:xfrm>
        </p:grpSpPr>
        <p:sp>
          <p:nvSpPr>
            <p:cNvPr id="44" name="Freeform 44"/>
            <p:cNvSpPr/>
            <p:nvPr/>
          </p:nvSpPr>
          <p:spPr>
            <a:xfrm>
              <a:off x="655320" y="655320"/>
              <a:ext cx="5039360" cy="5039360"/>
            </a:xfrm>
            <a:custGeom>
              <a:avLst/>
              <a:gdLst/>
              <a:ahLst/>
              <a:cxnLst/>
              <a:rect l="l" t="t" r="r" b="b"/>
              <a:pathLst>
                <a:path w="5039360" h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sp>
        <p:nvSpPr>
          <p:cNvPr id="46" name="AutoShape 46"/>
          <p:cNvSpPr/>
          <p:nvPr/>
        </p:nvSpPr>
        <p:spPr>
          <a:xfrm>
            <a:off x="8359184" y="6929258"/>
            <a:ext cx="1258265" cy="559401"/>
          </a:xfrm>
          <a:prstGeom prst="line">
            <a:avLst/>
          </a:prstGeom>
          <a:ln w="47625" cap="rnd">
            <a:solidFill>
              <a:srgbClr val="263F6B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47" name="TextBox 47"/>
          <p:cNvSpPr txBox="1"/>
          <p:nvPr/>
        </p:nvSpPr>
        <p:spPr>
          <a:xfrm>
            <a:off x="13636235" y="3835914"/>
            <a:ext cx="4113110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500" spc="50">
                <a:solidFill>
                  <a:srgbClr val="FFFFFF"/>
                </a:solidFill>
                <a:latin typeface="Montserrat Ultra-Bold"/>
              </a:rPr>
              <a:t>TODA</a:t>
            </a:r>
          </a:p>
          <a:p>
            <a:pPr algn="ctr">
              <a:lnSpc>
                <a:spcPts val="3250"/>
              </a:lnSpc>
            </a:pPr>
            <a:r>
              <a:rPr lang="en-US" sz="2500" spc="50">
                <a:solidFill>
                  <a:srgbClr val="FFFFFF"/>
                </a:solidFill>
                <a:latin typeface="Montserrat Ultra-Bold"/>
              </a:rPr>
              <a:t>SOCIEDADE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961056" y="9002816"/>
            <a:ext cx="4262722" cy="410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8"/>
              </a:lnSpc>
            </a:pPr>
            <a:r>
              <a:rPr lang="en-US" sz="2590" spc="51">
                <a:solidFill>
                  <a:srgbClr val="FFFFFF"/>
                </a:solidFill>
                <a:latin typeface="Montserrat Ultra-Bold"/>
              </a:rPr>
              <a:t>3° SETOR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544144" y="1535170"/>
            <a:ext cx="5394426" cy="778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61"/>
              </a:lnSpc>
            </a:pPr>
            <a:r>
              <a:rPr lang="en-US" sz="5879" spc="-346">
                <a:solidFill>
                  <a:srgbClr val="263F6B"/>
                </a:solidFill>
                <a:latin typeface="Montserrat Ultra-Bold Italics"/>
              </a:rPr>
              <a:t>ENVOLVIDOS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-17689" y="7877734"/>
            <a:ext cx="3597054" cy="1424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2"/>
              </a:lnSpc>
            </a:pPr>
            <a:r>
              <a:rPr lang="en-US" sz="2186" spc="43">
                <a:solidFill>
                  <a:srgbClr val="FFFFFF"/>
                </a:solidFill>
                <a:latin typeface="Montserrat Ultra-Bold"/>
              </a:rPr>
              <a:t>SETOR</a:t>
            </a:r>
          </a:p>
          <a:p>
            <a:pPr algn="ctr">
              <a:lnSpc>
                <a:spcPts val="2842"/>
              </a:lnSpc>
            </a:pPr>
            <a:r>
              <a:rPr lang="en-US" sz="2186" spc="43">
                <a:solidFill>
                  <a:srgbClr val="FFFFFF"/>
                </a:solidFill>
                <a:latin typeface="Montserrat Ultra-Bold"/>
              </a:rPr>
              <a:t>DA</a:t>
            </a:r>
          </a:p>
          <a:p>
            <a:pPr algn="ctr">
              <a:lnSpc>
                <a:spcPts val="2842"/>
              </a:lnSpc>
            </a:pPr>
            <a:r>
              <a:rPr lang="en-US" sz="2186" spc="43">
                <a:solidFill>
                  <a:srgbClr val="FFFFFF"/>
                </a:solidFill>
                <a:latin typeface="Montserrat Ultra-Bold"/>
              </a:rPr>
              <a:t>INDÚTRIA DA </a:t>
            </a:r>
          </a:p>
          <a:p>
            <a:pPr algn="ctr">
              <a:lnSpc>
                <a:spcPts val="2842"/>
              </a:lnSpc>
            </a:pPr>
            <a:r>
              <a:rPr lang="en-US" sz="2186" spc="43">
                <a:solidFill>
                  <a:srgbClr val="FFFFFF"/>
                </a:solidFill>
                <a:latin typeface="Montserrat Ultra-Bold"/>
              </a:rPr>
              <a:t>CULTURA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8596771" y="3356455"/>
            <a:ext cx="4263362" cy="410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8"/>
              </a:lnSpc>
            </a:pPr>
            <a:r>
              <a:rPr lang="en-US" sz="2591" spc="51">
                <a:solidFill>
                  <a:srgbClr val="FFFFFF"/>
                </a:solidFill>
                <a:latin typeface="Montserrat Ultra-Bold"/>
              </a:rPr>
              <a:t>IMPRENSA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925954" y="9233981"/>
            <a:ext cx="4263362" cy="835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8"/>
              </a:lnSpc>
            </a:pPr>
            <a:r>
              <a:rPr lang="en-US" sz="2591" spc="51">
                <a:solidFill>
                  <a:srgbClr val="FFFFFF"/>
                </a:solidFill>
                <a:latin typeface="Montserrat Ultra-Bold"/>
              </a:rPr>
              <a:t>PODER </a:t>
            </a:r>
          </a:p>
          <a:p>
            <a:pPr algn="ctr">
              <a:lnSpc>
                <a:spcPts val="3368"/>
              </a:lnSpc>
            </a:pPr>
            <a:r>
              <a:rPr lang="en-US" sz="2591" spc="51">
                <a:solidFill>
                  <a:srgbClr val="FFFFFF"/>
                </a:solidFill>
                <a:latin typeface="Montserrat Ultra-Bold"/>
              </a:rPr>
              <a:t>PÚBLICO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9111947" y="7767973"/>
            <a:ext cx="4263362" cy="835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8"/>
              </a:lnSpc>
            </a:pPr>
            <a:r>
              <a:rPr lang="en-US" sz="2591" spc="51">
                <a:solidFill>
                  <a:srgbClr val="FFFFFF"/>
                </a:solidFill>
                <a:latin typeface="Montserrat Ultra-Bold"/>
              </a:rPr>
              <a:t>SISTEMA </a:t>
            </a:r>
          </a:p>
          <a:p>
            <a:pPr algn="ctr">
              <a:lnSpc>
                <a:spcPts val="3368"/>
              </a:lnSpc>
            </a:pPr>
            <a:r>
              <a:rPr lang="en-US" sz="2591" spc="51">
                <a:solidFill>
                  <a:srgbClr val="FFFFFF"/>
                </a:solidFill>
                <a:latin typeface="Montserrat Ultra-Bold"/>
              </a:rPr>
              <a:t>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6122" r="-2520" b="-9169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706779" y="-1114644"/>
            <a:ext cx="17107099" cy="11693460"/>
          </a:xfrm>
          <a:custGeom>
            <a:avLst/>
            <a:gdLst/>
            <a:ahLst/>
            <a:cxnLst/>
            <a:rect l="l" t="t" r="r" b="b"/>
            <a:pathLst>
              <a:path w="17107099" h="11693460">
                <a:moveTo>
                  <a:pt x="0" y="0"/>
                </a:moveTo>
                <a:lnTo>
                  <a:pt x="17107099" y="0"/>
                </a:lnTo>
                <a:lnTo>
                  <a:pt x="17107099" y="11693460"/>
                </a:lnTo>
                <a:lnTo>
                  <a:pt x="0" y="116934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 rot="-7020778">
            <a:off x="-4201873" y="373084"/>
            <a:ext cx="16230600" cy="10902410"/>
          </a:xfrm>
          <a:prstGeom prst="rect">
            <a:avLst/>
          </a:prstGeom>
          <a:solidFill>
            <a:srgbClr val="213559"/>
          </a:solidFill>
        </p:spPr>
      </p:sp>
      <p:sp>
        <p:nvSpPr>
          <p:cNvPr id="5" name="AutoShape 5"/>
          <p:cNvSpPr/>
          <p:nvPr/>
        </p:nvSpPr>
        <p:spPr>
          <a:xfrm rot="-7020778">
            <a:off x="-7861675" y="821505"/>
            <a:ext cx="16230600" cy="10441156"/>
          </a:xfrm>
          <a:prstGeom prst="rect">
            <a:avLst/>
          </a:prstGeom>
          <a:solidFill>
            <a:srgbClr val="263F6B"/>
          </a:solidFill>
        </p:spPr>
      </p:sp>
      <p:sp>
        <p:nvSpPr>
          <p:cNvPr id="6" name="AutoShape 6"/>
          <p:cNvSpPr/>
          <p:nvPr/>
        </p:nvSpPr>
        <p:spPr>
          <a:xfrm>
            <a:off x="3686670" y="4283387"/>
            <a:ext cx="5244233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-2298994" y="9582841"/>
            <a:ext cx="9005773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826579" y="5153025"/>
            <a:ext cx="5720180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899925" y="5379952"/>
            <a:ext cx="6490766" cy="3956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70"/>
              </a:lnSpc>
            </a:pPr>
            <a:r>
              <a:rPr lang="en-US" sz="3698" spc="-218">
                <a:solidFill>
                  <a:srgbClr val="FFFFFF"/>
                </a:solidFill>
                <a:latin typeface="Montserrat Ultra-Bold Italics"/>
              </a:rPr>
              <a:t>100% EMPREENDEDORISMO</a:t>
            </a:r>
          </a:p>
          <a:p>
            <a:pPr>
              <a:lnSpc>
                <a:spcPts val="3291"/>
              </a:lnSpc>
            </a:pPr>
            <a:r>
              <a:rPr lang="en-US" sz="3698" spc="-218">
                <a:solidFill>
                  <a:srgbClr val="FFFFFF"/>
                </a:solidFill>
                <a:latin typeface="Montserrat Ultra-Bold Italics"/>
              </a:rPr>
              <a:t>100% Cooperativismo</a:t>
            </a:r>
          </a:p>
          <a:p>
            <a:pPr>
              <a:lnSpc>
                <a:spcPts val="3291"/>
              </a:lnSpc>
            </a:pPr>
            <a:r>
              <a:rPr lang="en-US" sz="3698" spc="-218">
                <a:solidFill>
                  <a:srgbClr val="FFFFFF"/>
                </a:solidFill>
                <a:latin typeface="Montserrat Ultra-Bold Italics"/>
              </a:rPr>
              <a:t>100% VOLUNTARIADO</a:t>
            </a:r>
          </a:p>
          <a:p>
            <a:pPr>
              <a:lnSpc>
                <a:spcPts val="3291"/>
              </a:lnSpc>
            </a:pPr>
            <a:r>
              <a:rPr lang="en-US" sz="3698" spc="-218">
                <a:solidFill>
                  <a:srgbClr val="FFFFFF"/>
                </a:solidFill>
                <a:latin typeface="Montserrat Ultra-Bold Italics"/>
              </a:rPr>
              <a:t>100% Inovação</a:t>
            </a:r>
          </a:p>
          <a:p>
            <a:pPr>
              <a:lnSpc>
                <a:spcPts val="3291"/>
              </a:lnSpc>
            </a:pPr>
            <a:r>
              <a:rPr lang="en-US" sz="3698" spc="-218">
                <a:solidFill>
                  <a:srgbClr val="FFFFFF"/>
                </a:solidFill>
                <a:latin typeface="Montserrat Ultra-Bold Italics"/>
              </a:rPr>
              <a:t>100% Turismo</a:t>
            </a:r>
          </a:p>
          <a:p>
            <a:pPr>
              <a:lnSpc>
                <a:spcPts val="3291"/>
              </a:lnSpc>
            </a:pPr>
            <a:r>
              <a:rPr lang="en-US" sz="3698" spc="-218">
                <a:solidFill>
                  <a:srgbClr val="FFFFFF"/>
                </a:solidFill>
                <a:latin typeface="Montserrat Ultra-Bold Italics"/>
              </a:rPr>
              <a:t>100% Arte</a:t>
            </a:r>
          </a:p>
          <a:p>
            <a:pPr>
              <a:lnSpc>
                <a:spcPts val="3291"/>
              </a:lnSpc>
            </a:pPr>
            <a:r>
              <a:rPr lang="en-US" sz="3698" spc="-218">
                <a:solidFill>
                  <a:srgbClr val="FFFFFF"/>
                </a:solidFill>
                <a:latin typeface="Montserrat Ultra-Bold Italics"/>
              </a:rPr>
              <a:t>100% TRANSFORMAÇÃO</a:t>
            </a:r>
          </a:p>
          <a:p>
            <a:pPr>
              <a:lnSpc>
                <a:spcPts val="3291"/>
              </a:lnSpc>
            </a:pPr>
            <a:endParaRPr lang="en-US" sz="3698" spc="-218">
              <a:solidFill>
                <a:srgbClr val="FFFFFF"/>
              </a:solidFill>
              <a:latin typeface="Montserrat Ultra-Bold Italics"/>
            </a:endParaRPr>
          </a:p>
          <a:p>
            <a:pPr>
              <a:lnSpc>
                <a:spcPts val="3291"/>
              </a:lnSpc>
            </a:pPr>
            <a:endParaRPr lang="en-US" sz="3698" spc="-218">
              <a:solidFill>
                <a:srgbClr val="FFFFFF"/>
              </a:solidFill>
              <a:latin typeface="Montserrat Ultra-Bold Itali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26579" y="1889240"/>
            <a:ext cx="6637458" cy="2148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97"/>
              </a:lnSpc>
            </a:pPr>
            <a:r>
              <a:rPr lang="en-US" sz="9210" spc="-543">
                <a:solidFill>
                  <a:srgbClr val="FFFFFF"/>
                </a:solidFill>
                <a:latin typeface="Montserrat Ultra-Bold Italics"/>
              </a:rPr>
              <a:t>JOINVILLE</a:t>
            </a:r>
          </a:p>
          <a:p>
            <a:pPr>
              <a:lnSpc>
                <a:spcPts val="8197"/>
              </a:lnSpc>
            </a:pPr>
            <a:r>
              <a:rPr lang="en-US" sz="9210" spc="-543">
                <a:solidFill>
                  <a:srgbClr val="FFFFFF"/>
                </a:solidFill>
                <a:latin typeface="Montserrat Ultra-Bold Italics"/>
              </a:rPr>
              <a:t>100%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6579" y="8135037"/>
            <a:ext cx="11250404" cy="2456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97"/>
              </a:lnSpc>
            </a:pPr>
            <a:endParaRPr/>
          </a:p>
          <a:p>
            <a:pPr>
              <a:lnSpc>
                <a:spcPts val="6297"/>
              </a:lnSpc>
            </a:pPr>
            <a:r>
              <a:rPr lang="en-US" sz="7075" spc="-417">
                <a:solidFill>
                  <a:srgbClr val="FFFFFF"/>
                </a:solidFill>
                <a:latin typeface="Montserrat Ultra-Bold Italics"/>
              </a:rPr>
              <a:t>100% Cultura</a:t>
            </a:r>
          </a:p>
          <a:p>
            <a:pPr>
              <a:lnSpc>
                <a:spcPts val="6297"/>
              </a:lnSpc>
            </a:pPr>
            <a:endParaRPr lang="en-US" sz="7075" spc="-417">
              <a:solidFill>
                <a:srgbClr val="FFFFFF"/>
              </a:solidFill>
              <a:latin typeface="Montserrat Ultra-Bold Itali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773</Words>
  <Application>Microsoft Macintosh PowerPoint</Application>
  <PresentationFormat>Personalizar</PresentationFormat>
  <Paragraphs>71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5" baseType="lpstr">
      <vt:lpstr>Calibri</vt:lpstr>
      <vt:lpstr>Montserrat Ultra-Bold</vt:lpstr>
      <vt:lpstr>Montserrat Bold</vt:lpstr>
      <vt:lpstr>Montserrat</vt:lpstr>
      <vt:lpstr>Aileron Bold</vt:lpstr>
      <vt:lpstr>Arimo</vt:lpstr>
      <vt:lpstr>Aileron</vt:lpstr>
      <vt:lpstr>Montserrat Bold Italics</vt:lpstr>
      <vt:lpstr>Arial</vt:lpstr>
      <vt:lpstr>Aileron Ultra-Bold</vt:lpstr>
      <vt:lpstr>Montserrat Ultra-Bold Italics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Esse núcleo nasce com o intuito de potencializar a produção cultural da cidade através do fortalecimento de eventos, instituições de ensino e projetos culturais de diferentes áreas, potencializando a cadeia produtiva do setor e gerando economia, turismo e</dc:title>
  <cp:lastModifiedBy>anderson Dresch</cp:lastModifiedBy>
  <cp:revision>1</cp:revision>
  <dcterms:created xsi:type="dcterms:W3CDTF">2006-08-16T00:00:00Z</dcterms:created>
  <dcterms:modified xsi:type="dcterms:W3CDTF">2023-09-18T20:12:57Z</dcterms:modified>
  <dc:identifier>DAFuzaVyu6o</dc:identifier>
</cp:coreProperties>
</file>