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68" r:id="rId3"/>
    <p:sldId id="270" r:id="rId4"/>
    <p:sldId id="269" r:id="rId5"/>
    <p:sldId id="271" r:id="rId6"/>
    <p:sldId id="272" r:id="rId7"/>
    <p:sldId id="274" r:id="rId8"/>
    <p:sldId id="273" r:id="rId9"/>
    <p:sldId id="276" r:id="rId10"/>
    <p:sldId id="277" r:id="rId11"/>
    <p:sldId id="278" r:id="rId12"/>
    <p:sldId id="279" r:id="rId13"/>
    <p:sldId id="280" r:id="rId14"/>
    <p:sldId id="267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</p:sldIdLst>
  <p:sldSz cx="14630400" cy="8229600"/>
  <p:notesSz cx="8229600" cy="146304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Proxima Nova" panose="02000506030000020004" pitchFamily="2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  <p:embeddedFont>
      <p:font typeface="Tahoma" panose="020B0604030504040204" pitchFamily="34" charset="0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3"/>
    <p:restoredTop sz="94694"/>
  </p:normalViewPr>
  <p:slideViewPr>
    <p:cSldViewPr snapToGrid="0">
      <p:cViewPr varScale="1">
        <p:scale>
          <a:sx n="101" d="100"/>
          <a:sy n="101" d="100"/>
        </p:scale>
        <p:origin x="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e852ad9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e852ad99e1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e852ad99e1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578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4227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4843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09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8808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2228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8578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9616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7721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595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2078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0282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e852ad9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e852ad99e1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e852ad99e1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837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e852ad99e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e852ad99e1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g1e852ad99e1_0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852ad9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852ad99e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e852ad99e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e852ad99e1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e852ad99e1_0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1e852ad99e1_0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e852ad99e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e852ad99e1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1e852ad99e1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e852ad99e1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e852ad99e1_0_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1e852ad99e1_0_1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e852ad99e1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e852ad99e1_0_1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1e852ad99e1_0_1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e852ad99e1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e852ad99e1_0_2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1e852ad99e1_0_2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e852ad99e1_0_7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e852ad99e1_0_7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1e852ad99e1_0_7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e852ad99e1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e852ad99e1_0_2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1e852ad99e1_0_2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e852ad99e1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e852ad99e1_0_7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1e852ad99e1_0_7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p2"/>
          <p:cNvCxnSpPr/>
          <p:nvPr/>
        </p:nvCxnSpPr>
        <p:spPr>
          <a:xfrm>
            <a:off x="0" y="4797040"/>
            <a:ext cx="14630400" cy="0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816720" y="2011680"/>
            <a:ext cx="12996900" cy="2541600"/>
          </a:xfrm>
          <a:prstGeom prst="rect">
            <a:avLst/>
          </a:prstGeom>
        </p:spPr>
        <p:txBody>
          <a:bodyPr spcFirstLastPara="1" wrap="square" lIns="146275" tIns="146275" rIns="146275" bIns="1462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816720" y="5091700"/>
            <a:ext cx="12996900" cy="10080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3"/>
          <p:cNvCxnSpPr/>
          <p:nvPr/>
        </p:nvCxnSpPr>
        <p:spPr>
          <a:xfrm>
            <a:off x="0" y="4797040"/>
            <a:ext cx="14630400" cy="0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816720" y="3291840"/>
            <a:ext cx="12996900" cy="1246200"/>
          </a:xfrm>
          <a:prstGeom prst="rect">
            <a:avLst/>
          </a:prstGeom>
        </p:spPr>
        <p:txBody>
          <a:bodyPr spcFirstLastPara="1" wrap="square" lIns="146275" tIns="146275" rIns="146275" bIns="1462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8073120"/>
            <a:ext cx="14630400" cy="1566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13632900" cy="54663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marL="457200" lvl="0" indent="-412750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6399900" cy="54663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7731840" y="1843960"/>
            <a:ext cx="6399900" cy="54663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498720" y="888960"/>
            <a:ext cx="4492800" cy="1209000"/>
          </a:xfrm>
          <a:prstGeom prst="rect">
            <a:avLst/>
          </a:prstGeom>
        </p:spPr>
        <p:txBody>
          <a:bodyPr spcFirstLastPara="1" wrap="square" lIns="146275" tIns="146275" rIns="146275" bIns="1462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498720" y="2223360"/>
            <a:ext cx="4492800" cy="50871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990000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784400" y="842160"/>
            <a:ext cx="9276000" cy="65454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0"/>
              <a:buNone/>
              <a:defRPr sz="7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7315200" y="120"/>
            <a:ext cx="7315200" cy="822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8047480" y="7192800"/>
            <a:ext cx="749400" cy="0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424800" y="1929320"/>
            <a:ext cx="6472200" cy="2415300"/>
          </a:xfrm>
          <a:prstGeom prst="rect">
            <a:avLst/>
          </a:prstGeom>
        </p:spPr>
        <p:txBody>
          <a:bodyPr spcFirstLastPara="1" wrap="square" lIns="146275" tIns="146275" rIns="146275" bIns="1462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424800" y="4430402"/>
            <a:ext cx="6472200" cy="21528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7903200" y="1158720"/>
            <a:ext cx="6139200" cy="59121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marL="457200" lvl="0" indent="-412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●"/>
              <a:defRPr>
                <a:solidFill>
                  <a:schemeClr val="lt1"/>
                </a:solidFill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498720" y="6778920"/>
            <a:ext cx="9598200" cy="9582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0" y="8073120"/>
            <a:ext cx="14630400" cy="1566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498720" y="1586360"/>
            <a:ext cx="13632900" cy="3068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22400"/>
              <a:buNone/>
              <a:defRPr sz="22400" b="1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498720" y="4914080"/>
            <a:ext cx="13632900" cy="14430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>
            <a:lvl1pPr marL="457200" lvl="0" indent="-412750" algn="ctr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1pPr>
            <a:lvl2pPr marL="914400" lvl="1" indent="-3683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roxima Nova"/>
              <a:buNone/>
              <a:defRPr sz="4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13632900" cy="54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rmAutofit/>
          </a:bodyPr>
          <a:lstStyle>
            <a:lvl1pPr marL="457200" lvl="0" indent="-412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900"/>
              <a:buFont typeface="Proxima Nova"/>
              <a:buChar char="●"/>
              <a:defRPr sz="29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●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●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rmAutofit/>
          </a:bodyPr>
          <a:lstStyle>
            <a:lvl1pPr lvl="0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1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816720" y="5091700"/>
            <a:ext cx="12996900" cy="10080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16/10/2023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 amt="27000"/>
          </a:blip>
          <a:srcRect r="47685"/>
          <a:stretch/>
        </p:blipFill>
        <p:spPr>
          <a:xfrm>
            <a:off x="10546825" y="211975"/>
            <a:ext cx="4083575" cy="780562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>
            <a:spLocks noGrp="1"/>
          </p:cNvSpPr>
          <p:nvPr>
            <p:ph type="ctrTitle"/>
          </p:nvPr>
        </p:nvSpPr>
        <p:spPr>
          <a:xfrm>
            <a:off x="816720" y="2011680"/>
            <a:ext cx="12996900" cy="2541600"/>
          </a:xfrm>
          <a:prstGeom prst="rect">
            <a:avLst/>
          </a:prstGeom>
        </p:spPr>
        <p:txBody>
          <a:bodyPr spcFirstLastPara="1" wrap="square" lIns="146275" tIns="146275" rIns="146275" bIns="14627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err="1"/>
              <a:t>Cyberinsecurity</a:t>
            </a:r>
            <a:r>
              <a:rPr lang="en-US" sz="6000" dirty="0"/>
              <a:t>:</a:t>
            </a:r>
            <a:br>
              <a:rPr lang="en-US" sz="6000" dirty="0"/>
            </a:br>
            <a:r>
              <a:rPr lang="en-US" sz="6000" dirty="0" err="1"/>
              <a:t>Segurança</a:t>
            </a:r>
            <a:r>
              <a:rPr lang="en-US" sz="6000" dirty="0"/>
              <a:t> e </a:t>
            </a:r>
            <a:r>
              <a:rPr lang="en-US" sz="6000" dirty="0" err="1"/>
              <a:t>Insegurança</a:t>
            </a:r>
            <a:r>
              <a:rPr lang="en-US" sz="6000" dirty="0"/>
              <a:t> da </a:t>
            </a:r>
            <a:r>
              <a:rPr lang="en-US" sz="6000" dirty="0" err="1"/>
              <a:t>informação</a:t>
            </a:r>
            <a:br>
              <a:rPr lang="en-US" dirty="0"/>
            </a:br>
            <a:r>
              <a:rPr lang="en-US" sz="5300" dirty="0"/>
              <a:t>Prof. Dr. Charles C. Miers – PPGCAP/UDESC</a:t>
            </a:r>
            <a:endParaRPr dirty="0"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SEGURANÇA?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634999" y="1866899"/>
            <a:ext cx="13496625" cy="301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dk1"/>
                </a:solidFill>
              </a:rPr>
              <a:t>A segurança da informação e a segurança de dados </a:t>
            </a:r>
            <a:r>
              <a:rPr lang="pt-BR" sz="3600" b="1" dirty="0">
                <a:solidFill>
                  <a:srgbClr val="FF0000"/>
                </a:solidFill>
              </a:rPr>
              <a:t>parece</a:t>
            </a:r>
            <a:r>
              <a:rPr lang="pt-BR" sz="3600" b="1" dirty="0">
                <a:solidFill>
                  <a:schemeClr val="dk1"/>
                </a:solidFill>
              </a:rPr>
              <a:t> ser um tema de domínio público...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b="1" u="sng" dirty="0" err="1">
              <a:solidFill>
                <a:schemeClr val="dk1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Plano de Implementação da Lei Geral de Proteção de Dados – LGPD. - NSI  Training">
            <a:extLst>
              <a:ext uri="{FF2B5EF4-FFF2-40B4-BE49-F238E27FC236}">
                <a16:creationId xmlns:a16="http://schemas.microsoft.com/office/drawing/2014/main" id="{38B086E8-5BFC-2CF6-2316-A7ABFC5E8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841" y="3219715"/>
            <a:ext cx="4787153" cy="478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25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SEGURANÇA?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498720" y="1903699"/>
            <a:ext cx="12581369" cy="491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dk1"/>
                </a:solidFill>
              </a:rPr>
              <a:t>Diferentes entendimentos do quê é segurança: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24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Interpretação de um diretor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Interpretação de um gerente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Interpretação de profissionais do departamento de TI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Interpretação de um colaborador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Interpretação de um comerciante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Interpretação de um cidadão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2400" b="1" dirty="0">
              <a:solidFill>
                <a:schemeClr val="dk1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9DD307-63B1-BCCD-C2C5-E4F616F3D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1168" y="1968247"/>
            <a:ext cx="5764984" cy="578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90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SEGURANÇA?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91250" y="1878299"/>
            <a:ext cx="12581369" cy="491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dk1"/>
                </a:solidFill>
              </a:rPr>
              <a:t>Tríade CIA: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6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3600" b="1" dirty="0" err="1">
                <a:solidFill>
                  <a:schemeClr val="dk1"/>
                </a:solidFill>
              </a:rPr>
              <a:t>Confidentiality</a:t>
            </a:r>
            <a:r>
              <a:rPr lang="pt-BR" sz="3600" b="1" dirty="0">
                <a:solidFill>
                  <a:schemeClr val="dk1"/>
                </a:solidFill>
              </a:rPr>
              <a:t> / Confidencialidade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6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3600" b="1" dirty="0" err="1">
                <a:solidFill>
                  <a:schemeClr val="dk1"/>
                </a:solidFill>
              </a:rPr>
              <a:t>Integrity</a:t>
            </a:r>
            <a:r>
              <a:rPr lang="pt-BR" sz="3600" b="1" dirty="0">
                <a:solidFill>
                  <a:schemeClr val="dk1"/>
                </a:solidFill>
              </a:rPr>
              <a:t> / Integridade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36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3600" b="1" dirty="0" err="1">
                <a:solidFill>
                  <a:schemeClr val="dk1"/>
                </a:solidFill>
              </a:rPr>
              <a:t>Availability</a:t>
            </a:r>
            <a:r>
              <a:rPr lang="pt-BR" sz="3600" b="1" dirty="0">
                <a:solidFill>
                  <a:schemeClr val="dk1"/>
                </a:solidFill>
              </a:rPr>
              <a:t> / Disponibilidade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600" b="1" dirty="0">
              <a:solidFill>
                <a:schemeClr val="dk1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78A65B-F85B-635C-AC17-8D30F2888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728" y="2353015"/>
            <a:ext cx="5520266" cy="48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1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SEGURANÇA?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B29AFA5-3714-BEAC-3273-29DAFDC95CEE}"/>
              </a:ext>
            </a:extLst>
          </p:cNvPr>
          <p:cNvGrpSpPr/>
          <p:nvPr/>
        </p:nvGrpSpPr>
        <p:grpSpPr>
          <a:xfrm>
            <a:off x="4920035" y="2553832"/>
            <a:ext cx="4512600" cy="4493880"/>
            <a:chOff x="2195640" y="1628640"/>
            <a:chExt cx="4512600" cy="449388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1AC75E5B-838C-88D8-ECFA-96D15D2F0330}"/>
                </a:ext>
              </a:extLst>
            </p:cNvPr>
            <p:cNvSpPr/>
            <p:nvPr/>
          </p:nvSpPr>
          <p:spPr>
            <a:xfrm>
              <a:off x="4393080" y="1628640"/>
              <a:ext cx="1773719" cy="23882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21600"/>
                <a:gd name="f6" fmla="val 6625"/>
                <a:gd name="f7" fmla="val 20892"/>
                <a:gd name="f8" fmla="val 7105"/>
                <a:gd name="f9" fmla="val 21023"/>
                <a:gd name="f10" fmla="val 7513"/>
                <a:gd name="f11" fmla="val 21088"/>
                <a:gd name="f12" fmla="val 7922"/>
                <a:gd name="f13" fmla="val 21115"/>
                <a:gd name="f14" fmla="val 8242"/>
                <a:gd name="f15" fmla="val 8544"/>
                <a:gd name="f16" fmla="val 21062"/>
                <a:gd name="f17" fmla="val 8810"/>
                <a:gd name="f18" fmla="val 20997"/>
                <a:gd name="f19" fmla="val 9023"/>
                <a:gd name="f20" fmla="val 9148"/>
                <a:gd name="f21" fmla="val 20761"/>
                <a:gd name="f22" fmla="val 9290"/>
                <a:gd name="f23" fmla="val 20616"/>
                <a:gd name="f24" fmla="val 9361"/>
                <a:gd name="f25" fmla="val 20459"/>
                <a:gd name="f26" fmla="val 9396"/>
                <a:gd name="f27" fmla="val 20289"/>
                <a:gd name="f28" fmla="val 20092"/>
                <a:gd name="f29" fmla="val 9325"/>
                <a:gd name="f30" fmla="val 19909"/>
                <a:gd name="f31" fmla="val 9219"/>
                <a:gd name="f32" fmla="val 19738"/>
                <a:gd name="f33" fmla="val 9094"/>
                <a:gd name="f34" fmla="val 19555"/>
                <a:gd name="f35" fmla="val 8917"/>
                <a:gd name="f36" fmla="val 19384"/>
                <a:gd name="f37" fmla="val 8650"/>
                <a:gd name="f38" fmla="val 19162"/>
                <a:gd name="f39" fmla="val 8437"/>
                <a:gd name="f40" fmla="val 18900"/>
                <a:gd name="f41" fmla="val 8277"/>
                <a:gd name="f42" fmla="val 18624"/>
                <a:gd name="f43" fmla="val 8135"/>
                <a:gd name="f44" fmla="val 18349"/>
                <a:gd name="f45" fmla="val 8028"/>
                <a:gd name="f46" fmla="val 18048"/>
                <a:gd name="f47" fmla="val 7993"/>
                <a:gd name="f48" fmla="val 17746"/>
                <a:gd name="f49" fmla="val 17471"/>
                <a:gd name="f50" fmla="val 17169"/>
                <a:gd name="f51" fmla="val 16920"/>
                <a:gd name="f52" fmla="val 16671"/>
                <a:gd name="f53" fmla="val 8366"/>
                <a:gd name="f54" fmla="val 16540"/>
                <a:gd name="f55" fmla="val 8473"/>
                <a:gd name="f56" fmla="val 16409"/>
                <a:gd name="f57" fmla="val 8615"/>
                <a:gd name="f58" fmla="val 16317"/>
                <a:gd name="f59" fmla="val 8739"/>
                <a:gd name="f60" fmla="val 16213"/>
                <a:gd name="f61" fmla="val 8881"/>
                <a:gd name="f62" fmla="val 16134"/>
                <a:gd name="f63" fmla="val 9059"/>
                <a:gd name="f64" fmla="val 16055"/>
                <a:gd name="f65" fmla="val 9254"/>
                <a:gd name="f66" fmla="val 15990"/>
                <a:gd name="f67" fmla="val 9432"/>
                <a:gd name="f68" fmla="val 15911"/>
                <a:gd name="f69" fmla="val 9663"/>
                <a:gd name="f70" fmla="val 15885"/>
                <a:gd name="f71" fmla="val 9876"/>
                <a:gd name="f72" fmla="val 15833"/>
                <a:gd name="f73" fmla="val 10142"/>
                <a:gd name="f74" fmla="val 15806"/>
                <a:gd name="f75" fmla="val 10391"/>
                <a:gd name="f76" fmla="val 10728"/>
                <a:gd name="f77" fmla="val 10995"/>
                <a:gd name="f78" fmla="val 11279"/>
                <a:gd name="f79" fmla="val 11546"/>
                <a:gd name="f80" fmla="val 11776"/>
                <a:gd name="f81" fmla="val 15937"/>
                <a:gd name="f82" fmla="val 12025"/>
                <a:gd name="f83" fmla="val 12221"/>
                <a:gd name="f84" fmla="val 12434"/>
                <a:gd name="f85" fmla="val 12611"/>
                <a:gd name="f86" fmla="val 12771"/>
                <a:gd name="f87" fmla="val 12913"/>
                <a:gd name="f88" fmla="val 13038"/>
                <a:gd name="f89" fmla="val 16514"/>
                <a:gd name="f90" fmla="val 13251"/>
                <a:gd name="f91" fmla="val 16737"/>
                <a:gd name="f92" fmla="val 13428"/>
                <a:gd name="f93" fmla="val 16986"/>
                <a:gd name="f94" fmla="val 13517"/>
                <a:gd name="f95" fmla="val 17248"/>
                <a:gd name="f96" fmla="val 13588"/>
                <a:gd name="f97" fmla="val 17523"/>
                <a:gd name="f98" fmla="val 17799"/>
                <a:gd name="f99" fmla="val 18074"/>
                <a:gd name="f100" fmla="val 18323"/>
                <a:gd name="f101" fmla="val 13286"/>
                <a:gd name="f102" fmla="val 18572"/>
                <a:gd name="f103" fmla="val 13109"/>
                <a:gd name="f104" fmla="val 18808"/>
                <a:gd name="f105" fmla="val 12878"/>
                <a:gd name="f106" fmla="val 19031"/>
                <a:gd name="f107" fmla="val 19411"/>
                <a:gd name="f108" fmla="val 12132"/>
                <a:gd name="f109" fmla="val 19856"/>
                <a:gd name="f110" fmla="val 11919"/>
                <a:gd name="f111" fmla="val 20014"/>
                <a:gd name="f112" fmla="val 11883"/>
                <a:gd name="f113" fmla="val 20132"/>
                <a:gd name="f114" fmla="val 20263"/>
                <a:gd name="f115" fmla="val 20394"/>
                <a:gd name="f116" fmla="val 11954"/>
                <a:gd name="f117" fmla="val 20485"/>
                <a:gd name="f118" fmla="val 12061"/>
                <a:gd name="f119" fmla="val 20590"/>
                <a:gd name="f120" fmla="val 12185"/>
                <a:gd name="f121" fmla="val 20695"/>
                <a:gd name="f122" fmla="val 12327"/>
                <a:gd name="f123" fmla="val 20787"/>
                <a:gd name="f124" fmla="val 12540"/>
                <a:gd name="f125" fmla="val 13073"/>
                <a:gd name="f126" fmla="val 21193"/>
                <a:gd name="f127" fmla="val 13873"/>
                <a:gd name="f128" fmla="val 21298"/>
                <a:gd name="f129" fmla="val 14317"/>
                <a:gd name="f130" fmla="val 21390"/>
                <a:gd name="f131" fmla="val 14778"/>
                <a:gd name="f132" fmla="val 21468"/>
                <a:gd name="f133" fmla="val 15294"/>
                <a:gd name="f134" fmla="val 21547"/>
                <a:gd name="f135" fmla="val 15809"/>
                <a:gd name="f136" fmla="val 16359"/>
                <a:gd name="f137" fmla="val 21652"/>
                <a:gd name="f138" fmla="val 16875"/>
                <a:gd name="f139" fmla="val 21678"/>
                <a:gd name="f140" fmla="val 17407"/>
                <a:gd name="f141" fmla="val 17958"/>
                <a:gd name="f142" fmla="val 18473"/>
                <a:gd name="f143" fmla="val 18953"/>
                <a:gd name="f144" fmla="val 21573"/>
                <a:gd name="f145" fmla="val 19397"/>
                <a:gd name="f146" fmla="val 21495"/>
                <a:gd name="f147" fmla="val 19841"/>
                <a:gd name="f148" fmla="val 20214"/>
                <a:gd name="f149" fmla="val 21272"/>
                <a:gd name="f150" fmla="val 20551"/>
                <a:gd name="f151" fmla="val 20480"/>
                <a:gd name="f152" fmla="val 20409"/>
                <a:gd name="f153" fmla="val 20356"/>
                <a:gd name="f154" fmla="val 20158"/>
                <a:gd name="f155" fmla="val 19804"/>
                <a:gd name="f156" fmla="val 20321"/>
                <a:gd name="f157" fmla="val 19083"/>
                <a:gd name="f158" fmla="val 17641"/>
                <a:gd name="f159" fmla="val 17012"/>
                <a:gd name="f160" fmla="val 16488"/>
                <a:gd name="f161" fmla="val 20445"/>
                <a:gd name="f162" fmla="val 15754"/>
                <a:gd name="f163" fmla="val 15610"/>
                <a:gd name="f164" fmla="val 20178"/>
                <a:gd name="f165" fmla="val 15452"/>
                <a:gd name="f166" fmla="val 20001"/>
                <a:gd name="f167" fmla="val 15334"/>
                <a:gd name="f168" fmla="val 19770"/>
                <a:gd name="f169" fmla="val 15230"/>
                <a:gd name="f170" fmla="val 19521"/>
                <a:gd name="f171" fmla="val 15125"/>
                <a:gd name="f172" fmla="val 19290"/>
                <a:gd name="f173" fmla="val 15059"/>
                <a:gd name="f174" fmla="val 19024"/>
                <a:gd name="f175" fmla="val 15007"/>
                <a:gd name="f176" fmla="val 18740"/>
                <a:gd name="f177" fmla="val 14954"/>
                <a:gd name="f178" fmla="val 18509"/>
                <a:gd name="f179" fmla="val 18225"/>
                <a:gd name="f180" fmla="val 17994"/>
                <a:gd name="f181" fmla="val 17763"/>
                <a:gd name="f182" fmla="val 15085"/>
                <a:gd name="f183" fmla="val 17550"/>
                <a:gd name="f184" fmla="val 15177"/>
                <a:gd name="f185" fmla="val 17372"/>
                <a:gd name="f186" fmla="val 15308"/>
                <a:gd name="f187" fmla="val 17176"/>
                <a:gd name="f188" fmla="val 15426"/>
                <a:gd name="f189" fmla="val 16928"/>
                <a:gd name="f190" fmla="val 15557"/>
                <a:gd name="f191" fmla="val 16661"/>
                <a:gd name="f192" fmla="val 15636"/>
                <a:gd name="f193" fmla="val 15688"/>
                <a:gd name="f194" fmla="val 16022"/>
                <a:gd name="f195" fmla="val 15715"/>
                <a:gd name="f196" fmla="val 15667"/>
                <a:gd name="f197" fmla="val 15662"/>
                <a:gd name="f198" fmla="val 14956"/>
                <a:gd name="f199" fmla="val 15583"/>
                <a:gd name="f200" fmla="val 14619"/>
                <a:gd name="f201" fmla="val 15479"/>
                <a:gd name="f202" fmla="val 14281"/>
                <a:gd name="f203" fmla="val 13961"/>
                <a:gd name="f204" fmla="val 13695"/>
                <a:gd name="f205" fmla="val 14981"/>
                <a:gd name="f206" fmla="val 14850"/>
                <a:gd name="f207" fmla="val 13482"/>
                <a:gd name="f208" fmla="val 14732"/>
                <a:gd name="f209" fmla="val 13393"/>
                <a:gd name="f210" fmla="val 14600"/>
                <a:gd name="f211" fmla="val 13322"/>
                <a:gd name="f212" fmla="val 14456"/>
                <a:gd name="f213" fmla="val 14299"/>
                <a:gd name="f214" fmla="val 13215"/>
                <a:gd name="f215" fmla="val 14155"/>
                <a:gd name="f216" fmla="val 13180"/>
                <a:gd name="f217" fmla="val 13971"/>
                <a:gd name="f218" fmla="val 13801"/>
                <a:gd name="f219" fmla="val 13591"/>
                <a:gd name="f220" fmla="val 13395"/>
                <a:gd name="f221" fmla="val 13198"/>
                <a:gd name="f222" fmla="val 13015"/>
                <a:gd name="f223" fmla="val 12870"/>
                <a:gd name="f224" fmla="val 12713"/>
                <a:gd name="f225" fmla="val 12569"/>
                <a:gd name="f226" fmla="val 13730"/>
                <a:gd name="f227" fmla="val 12438"/>
                <a:gd name="f228" fmla="val 13997"/>
                <a:gd name="f229" fmla="val 12215"/>
                <a:gd name="f230" fmla="val 14334"/>
                <a:gd name="f231" fmla="val 12005"/>
                <a:gd name="f232" fmla="val 14690"/>
                <a:gd name="f233" fmla="val 11861"/>
                <a:gd name="f234" fmla="val 15063"/>
                <a:gd name="f235" fmla="val 11756"/>
                <a:gd name="f236" fmla="val 15436"/>
                <a:gd name="f237" fmla="val 11678"/>
                <a:gd name="f238" fmla="val 11638"/>
                <a:gd name="f239" fmla="val 16182"/>
                <a:gd name="f240" fmla="val 16555"/>
                <a:gd name="f241" fmla="val 16910"/>
                <a:gd name="f242" fmla="val 11730"/>
                <a:gd name="f243" fmla="val 11835"/>
                <a:gd name="f244" fmla="val 17514"/>
                <a:gd name="f245" fmla="val 11966"/>
                <a:gd name="f246" fmla="val 12110"/>
                <a:gd name="f247" fmla="val 17887"/>
                <a:gd name="f248" fmla="val 18065"/>
                <a:gd name="f249" fmla="val 12307"/>
                <a:gd name="f250" fmla="val 18260"/>
                <a:gd name="f251" fmla="val 12412"/>
                <a:gd name="f252" fmla="val 18438"/>
                <a:gd name="f253" fmla="val 12464"/>
                <a:gd name="f254" fmla="val 18669"/>
                <a:gd name="f255" fmla="val 12543"/>
                <a:gd name="f256" fmla="val 18882"/>
                <a:gd name="f257" fmla="val 19113"/>
                <a:gd name="f258" fmla="val 12595"/>
                <a:gd name="f259" fmla="val 19361"/>
                <a:gd name="f260" fmla="val 12608"/>
                <a:gd name="f261" fmla="val 19592"/>
                <a:gd name="f262" fmla="val 20072"/>
                <a:gd name="f263" fmla="val 12490"/>
                <a:gd name="f264" fmla="val 20800"/>
                <a:gd name="f265" fmla="val 12333"/>
                <a:gd name="f266" fmla="val 20996"/>
                <a:gd name="f267" fmla="val 12241"/>
                <a:gd name="f268" fmla="val 21244"/>
                <a:gd name="f269" fmla="val 12032"/>
                <a:gd name="f270" fmla="val 21404"/>
                <a:gd name="f271" fmla="val 21475"/>
                <a:gd name="f272" fmla="val 21511"/>
                <a:gd name="f273" fmla="val 21617"/>
                <a:gd name="f274" fmla="val 11481"/>
                <a:gd name="f275" fmla="val 21653"/>
                <a:gd name="f276" fmla="val 11180"/>
                <a:gd name="f277" fmla="val 10826"/>
                <a:gd name="f278" fmla="val 10472"/>
                <a:gd name="f279" fmla="val 21582"/>
                <a:gd name="f280" fmla="val 10092"/>
                <a:gd name="f281" fmla="val 9725"/>
                <a:gd name="f282" fmla="val 8912"/>
                <a:gd name="f283" fmla="val 21067"/>
                <a:gd name="f284" fmla="val 8191"/>
                <a:gd name="f285" fmla="val 7536"/>
                <a:gd name="f286" fmla="val 7025"/>
                <a:gd name="f287" fmla="val 7103"/>
                <a:gd name="f288" fmla="val 19432"/>
                <a:gd name="f289" fmla="val 7156"/>
                <a:gd name="f290" fmla="val 18846"/>
                <a:gd name="f291" fmla="val 7208"/>
                <a:gd name="f292" fmla="val 17656"/>
                <a:gd name="f293" fmla="val 17070"/>
                <a:gd name="f294" fmla="val 7182"/>
                <a:gd name="f295" fmla="val 16484"/>
                <a:gd name="f296" fmla="val 15986"/>
                <a:gd name="f297" fmla="val 14992"/>
                <a:gd name="f298" fmla="val 6999"/>
                <a:gd name="f299" fmla="val 14210"/>
                <a:gd name="f300" fmla="val 6907"/>
                <a:gd name="f301" fmla="val 6828"/>
                <a:gd name="f302" fmla="val 6802"/>
                <a:gd name="f303" fmla="val 6645"/>
                <a:gd name="f304" fmla="val 12700"/>
                <a:gd name="f305" fmla="val 6474"/>
                <a:gd name="f306" fmla="val 12363"/>
                <a:gd name="f307" fmla="val 6304"/>
                <a:gd name="f308" fmla="val 6094"/>
                <a:gd name="f309" fmla="val 5871"/>
                <a:gd name="f310" fmla="val 5649"/>
                <a:gd name="f311" fmla="val 11688"/>
                <a:gd name="f312" fmla="val 5413"/>
                <a:gd name="f313" fmla="val 11617"/>
                <a:gd name="f314" fmla="val 5190"/>
                <a:gd name="f315" fmla="val 4941"/>
                <a:gd name="f316" fmla="val 11652"/>
                <a:gd name="f317" fmla="val 4718"/>
                <a:gd name="f318" fmla="val 11723"/>
                <a:gd name="f319" fmla="val 4482"/>
                <a:gd name="f320" fmla="val 11812"/>
                <a:gd name="f321" fmla="val 4285"/>
                <a:gd name="f322" fmla="val 4089"/>
                <a:gd name="f323" fmla="val 12096"/>
                <a:gd name="f324" fmla="val 3905"/>
                <a:gd name="f325" fmla="val 12292"/>
                <a:gd name="f326" fmla="val 3735"/>
                <a:gd name="f327" fmla="val 12505"/>
                <a:gd name="f328" fmla="val 3604"/>
                <a:gd name="f329" fmla="val 3460"/>
                <a:gd name="f330" fmla="val 3250"/>
                <a:gd name="f331" fmla="val 3027"/>
                <a:gd name="f332" fmla="val 2752"/>
                <a:gd name="f333" fmla="val 2477"/>
                <a:gd name="f334" fmla="val 2175"/>
                <a:gd name="f335" fmla="val 13357"/>
                <a:gd name="f336" fmla="val 1874"/>
                <a:gd name="f337" fmla="val 1572"/>
                <a:gd name="f338" fmla="val 1271"/>
                <a:gd name="f339" fmla="val 983"/>
                <a:gd name="f340" fmla="val 12949"/>
                <a:gd name="f341" fmla="val 865"/>
                <a:gd name="f342" fmla="val 12807"/>
                <a:gd name="f343" fmla="val 733"/>
                <a:gd name="f344" fmla="val 12665"/>
                <a:gd name="f345" fmla="val 616"/>
                <a:gd name="f346" fmla="val 511"/>
                <a:gd name="f347" fmla="val 406"/>
                <a:gd name="f348" fmla="val 314"/>
                <a:gd name="f349" fmla="val 235"/>
                <a:gd name="f350" fmla="val 183"/>
                <a:gd name="f351" fmla="val 11368"/>
                <a:gd name="f352" fmla="val 104"/>
                <a:gd name="f353" fmla="val 11101"/>
                <a:gd name="f354" fmla="val 78"/>
                <a:gd name="f355" fmla="val 10800"/>
                <a:gd name="f356" fmla="val 52"/>
                <a:gd name="f357" fmla="val 10444"/>
                <a:gd name="f358" fmla="val 9840"/>
                <a:gd name="f359" fmla="val 9574"/>
                <a:gd name="f360" fmla="val 157"/>
                <a:gd name="f361" fmla="val 209"/>
                <a:gd name="f362" fmla="val 8846"/>
                <a:gd name="f363" fmla="val 262"/>
                <a:gd name="f364" fmla="val 340"/>
                <a:gd name="f365" fmla="val 432"/>
                <a:gd name="f366" fmla="val 8100"/>
                <a:gd name="f367" fmla="val 7957"/>
                <a:gd name="f368" fmla="val 707"/>
                <a:gd name="f369" fmla="val 7833"/>
                <a:gd name="f370" fmla="val 838"/>
                <a:gd name="f371" fmla="val 7620"/>
                <a:gd name="f372" fmla="val 1061"/>
                <a:gd name="f373" fmla="val 7442"/>
                <a:gd name="f374" fmla="val 1336"/>
                <a:gd name="f375" fmla="val 7353"/>
                <a:gd name="f376" fmla="val 1599"/>
                <a:gd name="f377" fmla="val 7318"/>
                <a:gd name="f378" fmla="val 1900"/>
                <a:gd name="f379" fmla="val 2450"/>
                <a:gd name="f380" fmla="val 2726"/>
                <a:gd name="f381" fmla="val 2975"/>
                <a:gd name="f382" fmla="val 3198"/>
                <a:gd name="f383" fmla="val 8064"/>
                <a:gd name="f384" fmla="val 3433"/>
                <a:gd name="f385" fmla="val 8295"/>
                <a:gd name="f386" fmla="val 3630"/>
                <a:gd name="f387" fmla="val 8508"/>
                <a:gd name="f388" fmla="val 3853"/>
                <a:gd name="f389" fmla="val 8686"/>
                <a:gd name="f390" fmla="val 8775"/>
                <a:gd name="f391" fmla="val 4312"/>
                <a:gd name="f392" fmla="val 4561"/>
                <a:gd name="f393" fmla="val 4810"/>
                <a:gd name="f394" fmla="val 5059"/>
                <a:gd name="f395" fmla="val 8721"/>
                <a:gd name="f396" fmla="val 5295"/>
                <a:gd name="f397" fmla="val 8579"/>
                <a:gd name="f398" fmla="val 5544"/>
                <a:gd name="f399" fmla="val 5766"/>
                <a:gd name="f400" fmla="val 5976"/>
                <a:gd name="f401" fmla="val 6199"/>
                <a:gd name="f402" fmla="val 7478"/>
                <a:gd name="f403" fmla="val 6369"/>
                <a:gd name="f404" fmla="val 7069"/>
                <a:gd name="f405" fmla="val 6527"/>
                <a:gd name="f406" fmla="val 6590"/>
                <a:gd name="f407" fmla="val 6671"/>
                <a:gd name="f408" fmla="val 6092"/>
                <a:gd name="f409" fmla="val 5684"/>
                <a:gd name="f410" fmla="val 5133"/>
                <a:gd name="f411" fmla="val 4547"/>
                <a:gd name="f412" fmla="val 3872"/>
                <a:gd name="f413" fmla="val 3144"/>
                <a:gd name="f414" fmla="val 2362"/>
                <a:gd name="f415" fmla="val 1545"/>
                <a:gd name="f416" fmla="val 692"/>
                <a:gd name="f417" fmla="val 586"/>
                <a:gd name="f418" fmla="val 7234"/>
                <a:gd name="f419" fmla="val 461"/>
                <a:gd name="f420" fmla="val 7837"/>
                <a:gd name="f421" fmla="val 355"/>
                <a:gd name="f422" fmla="val 8493"/>
                <a:gd name="f423" fmla="val 248"/>
                <a:gd name="f424" fmla="val 9187"/>
                <a:gd name="f425" fmla="val 142"/>
                <a:gd name="f426" fmla="val 9869"/>
                <a:gd name="f427" fmla="val 106"/>
                <a:gd name="f428" fmla="val 10498"/>
                <a:gd name="f429" fmla="val 10983"/>
                <a:gd name="f430" fmla="val 11311"/>
                <a:gd name="f431" fmla="val 213"/>
                <a:gd name="f432" fmla="val 319"/>
                <a:gd name="f433" fmla="val 11651"/>
                <a:gd name="f434" fmla="val 497"/>
                <a:gd name="f435" fmla="val 11783"/>
                <a:gd name="f436" fmla="val 11914"/>
                <a:gd name="f437" fmla="val 941"/>
                <a:gd name="f438" fmla="val 1207"/>
                <a:gd name="f439" fmla="val 1509"/>
                <a:gd name="f440" fmla="val 12189"/>
                <a:gd name="f441" fmla="val 1794"/>
                <a:gd name="f442" fmla="val 2131"/>
                <a:gd name="f443" fmla="val 12267"/>
                <a:gd name="f444" fmla="val 2433"/>
                <a:gd name="f445" fmla="val 12281"/>
                <a:gd name="f446" fmla="val 2735"/>
                <a:gd name="f447" fmla="val 3055"/>
                <a:gd name="f448" fmla="val 3357"/>
                <a:gd name="f449" fmla="val 3623"/>
                <a:gd name="f450" fmla="val 12084"/>
                <a:gd name="f451" fmla="val 11979"/>
                <a:gd name="f452" fmla="val 4103"/>
                <a:gd name="f453" fmla="val 4316"/>
                <a:gd name="f454" fmla="val 11704"/>
                <a:gd name="f455" fmla="val 4582"/>
                <a:gd name="f456" fmla="val 11612"/>
                <a:gd name="f457" fmla="val 4849"/>
                <a:gd name="f458" fmla="val 11533"/>
                <a:gd name="f459" fmla="val 5169"/>
                <a:gd name="f460" fmla="val 11507"/>
                <a:gd name="f461" fmla="val 5506"/>
                <a:gd name="f462" fmla="val 5808"/>
                <a:gd name="f463" fmla="val 6146"/>
                <a:gd name="f464" fmla="val 11560"/>
                <a:gd name="f465" fmla="val 6501"/>
                <a:gd name="f466" fmla="val 6803"/>
                <a:gd name="f467" fmla="val 11940"/>
                <a:gd name="f468" fmla="val 7584"/>
                <a:gd name="f469" fmla="val 7798"/>
                <a:gd name="f470" fmla="val 13526"/>
                <a:gd name="f471" fmla="val 13775"/>
                <a:gd name="f472" fmla="val 13998"/>
                <a:gd name="f473" fmla="val 14220"/>
                <a:gd name="f474" fmla="val 14404"/>
                <a:gd name="f475" fmla="val 14574"/>
                <a:gd name="f476" fmla="val 15033"/>
                <a:gd name="f477" fmla="val 14902"/>
                <a:gd name="f478" fmla="val 14784"/>
                <a:gd name="f479" fmla="val 3907"/>
                <a:gd name="f480" fmla="val 14430"/>
                <a:gd name="f481" fmla="val 3659"/>
                <a:gd name="f482" fmla="val 3428"/>
                <a:gd name="f483" fmla="val 14194"/>
                <a:gd name="f484" fmla="val 3179"/>
                <a:gd name="f485" fmla="val 14129"/>
                <a:gd name="f486" fmla="val 2913"/>
                <a:gd name="f487" fmla="val 14102"/>
                <a:gd name="f488" fmla="val 2646"/>
                <a:gd name="f489" fmla="val 2096"/>
                <a:gd name="f490" fmla="val 14168"/>
                <a:gd name="f491" fmla="val 1811"/>
                <a:gd name="f492" fmla="val 14273"/>
                <a:gd name="f493" fmla="val 14378"/>
                <a:gd name="f494" fmla="val 1314"/>
                <a:gd name="f495" fmla="val 14496"/>
                <a:gd name="f496" fmla="val 1065"/>
                <a:gd name="f497" fmla="val 14653"/>
                <a:gd name="f498" fmla="val 870"/>
                <a:gd name="f499" fmla="val 14797"/>
                <a:gd name="f500" fmla="val 657"/>
                <a:gd name="f501" fmla="val 390"/>
                <a:gd name="f502" fmla="val 15413"/>
                <a:gd name="f503" fmla="val 284"/>
                <a:gd name="f504" fmla="val 16239"/>
                <a:gd name="f505" fmla="val 16566"/>
                <a:gd name="f506" fmla="val 17340"/>
                <a:gd name="f507" fmla="val 18152"/>
                <a:gd name="f508" fmla="val 799"/>
                <a:gd name="f509" fmla="val 18559"/>
                <a:gd name="f510" fmla="val 905"/>
                <a:gd name="f511" fmla="val 18978"/>
                <a:gd name="f512" fmla="val 959"/>
                <a:gd name="f513" fmla="val 994"/>
                <a:gd name="f514" fmla="val 19791"/>
                <a:gd name="f515" fmla="val 20669"/>
                <a:gd name="f516" fmla="val 20813"/>
                <a:gd name="f517" fmla="val 20970"/>
                <a:gd name="f518" fmla="val 1474"/>
                <a:gd name="f519" fmla="val 2291"/>
                <a:gd name="f520" fmla="val 20866"/>
                <a:gd name="f521" fmla="val 3108"/>
                <a:gd name="f522" fmla="val 20721"/>
                <a:gd name="f523" fmla="val 4653"/>
                <a:gd name="f524" fmla="val 5364"/>
                <a:gd name="f525" fmla="val 5701"/>
                <a:gd name="f526" fmla="val 6057"/>
                <a:gd name="f527" fmla="val 6323"/>
                <a:gd name="f528" fmla="+- 0 0 0"/>
                <a:gd name="f529" fmla="*/ f3 1 21600"/>
                <a:gd name="f530" fmla="*/ f4 1 21600"/>
                <a:gd name="f531" fmla="*/ f528 f0 1"/>
                <a:gd name="f532" fmla="*/ 2273 f529 1"/>
                <a:gd name="f533" fmla="*/ 19149 f529 1"/>
                <a:gd name="f534" fmla="*/ 20237 f530 1"/>
                <a:gd name="f535" fmla="*/ 7719 f530 1"/>
                <a:gd name="f536" fmla="*/ 10391 f529 1"/>
                <a:gd name="f537" fmla="*/ 15806 f530 1"/>
                <a:gd name="f538" fmla="*/ f531 1 f2"/>
                <a:gd name="f539" fmla="*/ 20551 f529 1"/>
                <a:gd name="f540" fmla="*/ 21088 f530 1"/>
                <a:gd name="f541" fmla="*/ 13180 f529 1"/>
                <a:gd name="f542" fmla="*/ 13801 f530 1"/>
                <a:gd name="f543" fmla="*/ 7025 f530 1"/>
                <a:gd name="f544" fmla="*/ 10500 f529 1"/>
                <a:gd name="f545" fmla="*/ 52 f530 1"/>
                <a:gd name="f546" fmla="*/ 692 f529 1"/>
                <a:gd name="f547" fmla="*/ 6802 f530 1"/>
                <a:gd name="f548" fmla="*/ 8064 f529 1"/>
                <a:gd name="f549" fmla="*/ 13526 f530 1"/>
                <a:gd name="f550" fmla="+- f538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50">
                  <a:pos x="f536" y="f537"/>
                </a:cxn>
                <a:cxn ang="f550">
                  <a:pos x="f539" y="f540"/>
                </a:cxn>
                <a:cxn ang="f550">
                  <a:pos x="f541" y="f542"/>
                </a:cxn>
                <a:cxn ang="f550">
                  <a:pos x="f539" y="f543"/>
                </a:cxn>
                <a:cxn ang="f550">
                  <a:pos x="f544" y="f545"/>
                </a:cxn>
                <a:cxn ang="f550">
                  <a:pos x="f546" y="f547"/>
                </a:cxn>
                <a:cxn ang="f550">
                  <a:pos x="f548" y="f549"/>
                </a:cxn>
                <a:cxn ang="f550">
                  <a:pos x="f546" y="f540"/>
                </a:cxn>
              </a:cxnLst>
              <a:rect l="f532" t="f535" r="f533" b="f534"/>
              <a:pathLst>
                <a:path w="21600" h="21600">
                  <a:moveTo>
                    <a:pt x="f6" y="f7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3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7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6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7" y="f49"/>
                  </a:lnTo>
                  <a:lnTo>
                    <a:pt x="f45" y="f50"/>
                  </a:lnTo>
                  <a:lnTo>
                    <a:pt x="f43" y="f51"/>
                  </a:lnTo>
                  <a:lnTo>
                    <a:pt x="f4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4"/>
                  </a:lnTo>
                  <a:lnTo>
                    <a:pt x="f76" y="f74"/>
                  </a:lnTo>
                  <a:lnTo>
                    <a:pt x="f77" y="f74"/>
                  </a:lnTo>
                  <a:lnTo>
                    <a:pt x="f78" y="f72"/>
                  </a:lnTo>
                  <a:lnTo>
                    <a:pt x="f79" y="f70"/>
                  </a:lnTo>
                  <a:lnTo>
                    <a:pt x="f80" y="f81"/>
                  </a:lnTo>
                  <a:lnTo>
                    <a:pt x="f82" y="f66"/>
                  </a:lnTo>
                  <a:lnTo>
                    <a:pt x="f83" y="f64"/>
                  </a:lnTo>
                  <a:lnTo>
                    <a:pt x="f84" y="f62"/>
                  </a:lnTo>
                  <a:lnTo>
                    <a:pt x="f85" y="f60"/>
                  </a:lnTo>
                  <a:lnTo>
                    <a:pt x="f86" y="f58"/>
                  </a:lnTo>
                  <a:lnTo>
                    <a:pt x="f87" y="f56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6" y="f98"/>
                  </a:lnTo>
                  <a:lnTo>
                    <a:pt x="f94" y="f99"/>
                  </a:lnTo>
                  <a:lnTo>
                    <a:pt x="f92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84" y="f107"/>
                  </a:lnTo>
                  <a:lnTo>
                    <a:pt x="f108" y="f32"/>
                  </a:lnTo>
                  <a:lnTo>
                    <a:pt x="f82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2" y="f114"/>
                  </a:lnTo>
                  <a:lnTo>
                    <a:pt x="f112" y="f11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4" y="f7"/>
                  </a:lnTo>
                  <a:lnTo>
                    <a:pt x="f86" y="f18"/>
                  </a:lnTo>
                  <a:lnTo>
                    <a:pt x="f125" y="f11"/>
                  </a:lnTo>
                  <a:lnTo>
                    <a:pt x="f92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5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39"/>
                  </a:lnTo>
                  <a:lnTo>
                    <a:pt x="f141" y="f139"/>
                  </a:lnTo>
                  <a:lnTo>
                    <a:pt x="f142" y="f137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30"/>
                  </a:lnTo>
                  <a:lnTo>
                    <a:pt x="f148" y="f149"/>
                  </a:lnTo>
                  <a:lnTo>
                    <a:pt x="f150" y="f11"/>
                  </a:lnTo>
                  <a:lnTo>
                    <a:pt x="f151" y="f123"/>
                  </a:lnTo>
                  <a:lnTo>
                    <a:pt x="f152" y="f117"/>
                  </a:lnTo>
                  <a:lnTo>
                    <a:pt x="f153" y="f154"/>
                  </a:lnTo>
                  <a:lnTo>
                    <a:pt x="f153" y="f155"/>
                  </a:lnTo>
                  <a:lnTo>
                    <a:pt x="f156" y="f157"/>
                  </a:lnTo>
                  <a:lnTo>
                    <a:pt x="f153" y="f44"/>
                  </a:lnTo>
                  <a:lnTo>
                    <a:pt x="f152" y="f158"/>
                  </a:lnTo>
                  <a:lnTo>
                    <a:pt x="f151" y="f159"/>
                  </a:lnTo>
                  <a:lnTo>
                    <a:pt x="f150" y="f160"/>
                  </a:lnTo>
                  <a:lnTo>
                    <a:pt x="f150" y="f64"/>
                  </a:lnTo>
                  <a:lnTo>
                    <a:pt x="f150" y="f68"/>
                  </a:lnTo>
                  <a:lnTo>
                    <a:pt x="f161" y="f162"/>
                  </a:lnTo>
                  <a:lnTo>
                    <a:pt x="f153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177"/>
                  </a:lnTo>
                  <a:lnTo>
                    <a:pt x="f179" y="f177"/>
                  </a:lnTo>
                  <a:lnTo>
                    <a:pt x="f180" y="f175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36" y="f193"/>
                  </a:lnTo>
                  <a:lnTo>
                    <a:pt x="f194" y="f195"/>
                  </a:lnTo>
                  <a:lnTo>
                    <a:pt x="f196" y="f193"/>
                  </a:lnTo>
                  <a:lnTo>
                    <a:pt x="f133" y="f197"/>
                  </a:lnTo>
                  <a:lnTo>
                    <a:pt x="f198" y="f199"/>
                  </a:lnTo>
                  <a:lnTo>
                    <a:pt x="f200" y="f201"/>
                  </a:lnTo>
                  <a:lnTo>
                    <a:pt x="f202" y="f167"/>
                  </a:lnTo>
                  <a:lnTo>
                    <a:pt x="f203" y="f184"/>
                  </a:lnTo>
                  <a:lnTo>
                    <a:pt x="f204" y="f205"/>
                  </a:lnTo>
                  <a:lnTo>
                    <a:pt x="f96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11" y="f212"/>
                  </a:lnTo>
                  <a:lnTo>
                    <a:pt x="f90" y="f213"/>
                  </a:lnTo>
                  <a:lnTo>
                    <a:pt x="f214" y="f215"/>
                  </a:lnTo>
                  <a:lnTo>
                    <a:pt x="f216" y="f217"/>
                  </a:lnTo>
                  <a:lnTo>
                    <a:pt x="f216" y="f218"/>
                  </a:lnTo>
                  <a:lnTo>
                    <a:pt x="f216" y="f219"/>
                  </a:lnTo>
                  <a:lnTo>
                    <a:pt x="f214" y="f220"/>
                  </a:lnTo>
                  <a:lnTo>
                    <a:pt x="f90" y="f221"/>
                  </a:lnTo>
                  <a:lnTo>
                    <a:pt x="f211" y="f222"/>
                  </a:lnTo>
                  <a:lnTo>
                    <a:pt x="f209" y="f223"/>
                  </a:lnTo>
                  <a:lnTo>
                    <a:pt x="f207" y="f224"/>
                  </a:lnTo>
                  <a:lnTo>
                    <a:pt x="f96" y="f225"/>
                  </a:lnTo>
                  <a:lnTo>
                    <a:pt x="f226" y="f227"/>
                  </a:lnTo>
                  <a:lnTo>
                    <a:pt x="f228" y="f229"/>
                  </a:lnTo>
                  <a:lnTo>
                    <a:pt x="f230" y="f231"/>
                  </a:lnTo>
                  <a:lnTo>
                    <a:pt x="f232" y="f233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135" y="f238"/>
                  </a:lnTo>
                  <a:lnTo>
                    <a:pt x="f239" y="f238"/>
                  </a:lnTo>
                  <a:lnTo>
                    <a:pt x="f240" y="f237"/>
                  </a:lnTo>
                  <a:lnTo>
                    <a:pt x="f241" y="f242"/>
                  </a:lnTo>
                  <a:lnTo>
                    <a:pt x="f95" y="f243"/>
                  </a:lnTo>
                  <a:lnTo>
                    <a:pt x="f244" y="f245"/>
                  </a:lnTo>
                  <a:lnTo>
                    <a:pt x="f181" y="f246"/>
                  </a:lnTo>
                  <a:lnTo>
                    <a:pt x="f247" y="f229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225"/>
                  </a:lnTo>
                  <a:lnTo>
                    <a:pt x="f257" y="f258"/>
                  </a:lnTo>
                  <a:lnTo>
                    <a:pt x="f259" y="f260"/>
                  </a:lnTo>
                  <a:lnTo>
                    <a:pt x="f261" y="f260"/>
                  </a:lnTo>
                  <a:lnTo>
                    <a:pt x="f147" y="f258"/>
                  </a:lnTo>
                  <a:lnTo>
                    <a:pt x="f262" y="f255"/>
                  </a:lnTo>
                  <a:lnTo>
                    <a:pt x="f156" y="f263"/>
                  </a:lnTo>
                  <a:lnTo>
                    <a:pt x="f150" y="f227"/>
                  </a:lnTo>
                  <a:lnTo>
                    <a:pt x="f264" y="f265"/>
                  </a:lnTo>
                  <a:lnTo>
                    <a:pt x="f266" y="f267"/>
                  </a:lnTo>
                  <a:lnTo>
                    <a:pt x="f268" y="f246"/>
                  </a:lnTo>
                  <a:lnTo>
                    <a:pt x="f128" y="f269"/>
                  </a:lnTo>
                  <a:lnTo>
                    <a:pt x="f270" y="f245"/>
                  </a:lnTo>
                  <a:lnTo>
                    <a:pt x="f271" y="f233"/>
                  </a:lnTo>
                  <a:lnTo>
                    <a:pt x="f272" y="f242"/>
                  </a:lnTo>
                  <a:lnTo>
                    <a:pt x="f273" y="f274"/>
                  </a:lnTo>
                  <a:lnTo>
                    <a:pt x="f275" y="f276"/>
                  </a:lnTo>
                  <a:lnTo>
                    <a:pt x="f275" y="f277"/>
                  </a:lnTo>
                  <a:lnTo>
                    <a:pt x="f275" y="f278"/>
                  </a:lnTo>
                  <a:lnTo>
                    <a:pt x="f279" y="f280"/>
                  </a:lnTo>
                  <a:lnTo>
                    <a:pt x="f272" y="f281"/>
                  </a:lnTo>
                  <a:lnTo>
                    <a:pt x="f128" y="f282"/>
                  </a:lnTo>
                  <a:lnTo>
                    <a:pt x="f283" y="f284"/>
                  </a:lnTo>
                  <a:lnTo>
                    <a:pt x="f264" y="f285"/>
                  </a:lnTo>
                  <a:lnTo>
                    <a:pt x="f150" y="f286"/>
                  </a:lnTo>
                  <a:lnTo>
                    <a:pt x="f166" y="f287"/>
                  </a:lnTo>
                  <a:lnTo>
                    <a:pt x="f288" y="f289"/>
                  </a:lnTo>
                  <a:lnTo>
                    <a:pt x="f290" y="f291"/>
                  </a:lnTo>
                  <a:lnTo>
                    <a:pt x="f179" y="f291"/>
                  </a:lnTo>
                  <a:lnTo>
                    <a:pt x="f292" y="f291"/>
                  </a:lnTo>
                  <a:lnTo>
                    <a:pt x="f293" y="f294"/>
                  </a:lnTo>
                  <a:lnTo>
                    <a:pt x="f295" y="f289"/>
                  </a:lnTo>
                  <a:lnTo>
                    <a:pt x="f296" y="f287"/>
                  </a:lnTo>
                  <a:lnTo>
                    <a:pt x="f297" y="f298"/>
                  </a:lnTo>
                  <a:lnTo>
                    <a:pt x="f299" y="f300"/>
                  </a:lnTo>
                  <a:lnTo>
                    <a:pt x="f204" y="f301"/>
                  </a:lnTo>
                  <a:lnTo>
                    <a:pt x="f94" y="f302"/>
                  </a:lnTo>
                  <a:lnTo>
                    <a:pt x="f125" y="f303"/>
                  </a:lnTo>
                  <a:lnTo>
                    <a:pt x="f304" y="f305"/>
                  </a:lnTo>
                  <a:lnTo>
                    <a:pt x="f306" y="f307"/>
                  </a:lnTo>
                  <a:lnTo>
                    <a:pt x="f108" y="f308"/>
                  </a:lnTo>
                  <a:lnTo>
                    <a:pt x="f110" y="f309"/>
                  </a:lnTo>
                  <a:lnTo>
                    <a:pt x="f80" y="f310"/>
                  </a:lnTo>
                  <a:lnTo>
                    <a:pt x="f311" y="f312"/>
                  </a:lnTo>
                  <a:lnTo>
                    <a:pt x="f313" y="f314"/>
                  </a:lnTo>
                  <a:lnTo>
                    <a:pt x="f313" y="f315"/>
                  </a:lnTo>
                  <a:lnTo>
                    <a:pt x="f316" y="f317"/>
                  </a:lnTo>
                  <a:lnTo>
                    <a:pt x="f318" y="f319"/>
                  </a:lnTo>
                  <a:lnTo>
                    <a:pt x="f320" y="f321"/>
                  </a:lnTo>
                  <a:lnTo>
                    <a:pt x="f110" y="f322"/>
                  </a:lnTo>
                  <a:lnTo>
                    <a:pt x="f323" y="f324"/>
                  </a:lnTo>
                  <a:lnTo>
                    <a:pt x="f325" y="f326"/>
                  </a:lnTo>
                  <a:lnTo>
                    <a:pt x="f327" y="f328"/>
                  </a:lnTo>
                  <a:lnTo>
                    <a:pt x="f304" y="f329"/>
                  </a:lnTo>
                  <a:lnTo>
                    <a:pt x="f105" y="f330"/>
                  </a:lnTo>
                  <a:lnTo>
                    <a:pt x="f88" y="f331"/>
                  </a:lnTo>
                  <a:lnTo>
                    <a:pt x="f216" y="f332"/>
                  </a:lnTo>
                  <a:lnTo>
                    <a:pt x="f101" y="f333"/>
                  </a:lnTo>
                  <a:lnTo>
                    <a:pt x="f211" y="f334"/>
                  </a:lnTo>
                  <a:lnTo>
                    <a:pt x="f335" y="f336"/>
                  </a:lnTo>
                  <a:lnTo>
                    <a:pt x="f101" y="f337"/>
                  </a:lnTo>
                  <a:lnTo>
                    <a:pt x="f216" y="f338"/>
                  </a:lnTo>
                  <a:lnTo>
                    <a:pt x="f88" y="f339"/>
                  </a:lnTo>
                  <a:lnTo>
                    <a:pt x="f340" y="f341"/>
                  </a:lnTo>
                  <a:lnTo>
                    <a:pt x="f342" y="f343"/>
                  </a:lnTo>
                  <a:lnTo>
                    <a:pt x="f344" y="f345"/>
                  </a:lnTo>
                  <a:lnTo>
                    <a:pt x="f327" y="f346"/>
                  </a:lnTo>
                  <a:lnTo>
                    <a:pt x="f122" y="f347"/>
                  </a:lnTo>
                  <a:lnTo>
                    <a:pt x="f108" y="f348"/>
                  </a:lnTo>
                  <a:lnTo>
                    <a:pt x="f112" y="f349"/>
                  </a:lnTo>
                  <a:lnTo>
                    <a:pt x="f316" y="f350"/>
                  </a:lnTo>
                  <a:lnTo>
                    <a:pt x="f351" y="f352"/>
                  </a:lnTo>
                  <a:lnTo>
                    <a:pt x="f353" y="f354"/>
                  </a:lnTo>
                  <a:lnTo>
                    <a:pt x="f355" y="f356"/>
                  </a:lnTo>
                  <a:lnTo>
                    <a:pt x="f357" y="f356"/>
                  </a:lnTo>
                  <a:lnTo>
                    <a:pt x="f73" y="f356"/>
                  </a:lnTo>
                  <a:lnTo>
                    <a:pt x="f358" y="f354"/>
                  </a:lnTo>
                  <a:lnTo>
                    <a:pt x="f359" y="f352"/>
                  </a:lnTo>
                  <a:lnTo>
                    <a:pt x="f29" y="f360"/>
                  </a:lnTo>
                  <a:lnTo>
                    <a:pt x="f33" y="f361"/>
                  </a:lnTo>
                  <a:lnTo>
                    <a:pt x="f362" y="f363"/>
                  </a:lnTo>
                  <a:lnTo>
                    <a:pt x="f37" y="f364"/>
                  </a:lnTo>
                  <a:lnTo>
                    <a:pt x="f39" y="f365"/>
                  </a:lnTo>
                  <a:lnTo>
                    <a:pt x="f41" y="f346"/>
                  </a:lnTo>
                  <a:lnTo>
                    <a:pt x="f366" y="f345"/>
                  </a:lnTo>
                  <a:lnTo>
                    <a:pt x="f367" y="f368"/>
                  </a:lnTo>
                  <a:lnTo>
                    <a:pt x="f369" y="f370"/>
                  </a:lnTo>
                  <a:lnTo>
                    <a:pt x="f371" y="f372"/>
                  </a:lnTo>
                  <a:lnTo>
                    <a:pt x="f373" y="f374"/>
                  </a:lnTo>
                  <a:lnTo>
                    <a:pt x="f375" y="f376"/>
                  </a:lnTo>
                  <a:lnTo>
                    <a:pt x="f377" y="f378"/>
                  </a:lnTo>
                  <a:lnTo>
                    <a:pt x="f377" y="f334"/>
                  </a:lnTo>
                  <a:lnTo>
                    <a:pt x="f375" y="f379"/>
                  </a:lnTo>
                  <a:lnTo>
                    <a:pt x="f373" y="f380"/>
                  </a:lnTo>
                  <a:lnTo>
                    <a:pt x="f371" y="f381"/>
                  </a:lnTo>
                  <a:lnTo>
                    <a:pt x="f369" y="f382"/>
                  </a:lnTo>
                  <a:lnTo>
                    <a:pt x="f383" y="f384"/>
                  </a:lnTo>
                  <a:lnTo>
                    <a:pt x="f385" y="f386"/>
                  </a:lnTo>
                  <a:lnTo>
                    <a:pt x="f387" y="f388"/>
                  </a:lnTo>
                  <a:lnTo>
                    <a:pt x="f389" y="f322"/>
                  </a:lnTo>
                  <a:lnTo>
                    <a:pt x="f390" y="f391"/>
                  </a:lnTo>
                  <a:lnTo>
                    <a:pt x="f362" y="f392"/>
                  </a:lnTo>
                  <a:lnTo>
                    <a:pt x="f362" y="f393"/>
                  </a:lnTo>
                  <a:lnTo>
                    <a:pt x="f17" y="f394"/>
                  </a:lnTo>
                  <a:lnTo>
                    <a:pt x="f395" y="f396"/>
                  </a:lnTo>
                  <a:lnTo>
                    <a:pt x="f397" y="f398"/>
                  </a:lnTo>
                  <a:lnTo>
                    <a:pt x="f53" y="f399"/>
                  </a:lnTo>
                  <a:lnTo>
                    <a:pt x="f43" y="f400"/>
                  </a:lnTo>
                  <a:lnTo>
                    <a:pt x="f369" y="f401"/>
                  </a:lnTo>
                  <a:lnTo>
                    <a:pt x="f402" y="f403"/>
                  </a:lnTo>
                  <a:lnTo>
                    <a:pt x="f404" y="f405"/>
                  </a:lnTo>
                  <a:lnTo>
                    <a:pt x="f406" y="f407"/>
                  </a:lnTo>
                  <a:lnTo>
                    <a:pt x="f408" y="f302"/>
                  </a:lnTo>
                  <a:lnTo>
                    <a:pt x="f409" y="f302"/>
                  </a:lnTo>
                  <a:lnTo>
                    <a:pt x="f410" y="f302"/>
                  </a:lnTo>
                  <a:lnTo>
                    <a:pt x="f411" y="f302"/>
                  </a:lnTo>
                  <a:lnTo>
                    <a:pt x="f412" y="f302"/>
                  </a:lnTo>
                  <a:lnTo>
                    <a:pt x="f413" y="f302"/>
                  </a:lnTo>
                  <a:lnTo>
                    <a:pt x="f414" y="f302"/>
                  </a:lnTo>
                  <a:lnTo>
                    <a:pt x="f415" y="f302"/>
                  </a:lnTo>
                  <a:lnTo>
                    <a:pt x="f416" y="f302"/>
                  </a:lnTo>
                  <a:lnTo>
                    <a:pt x="f417" y="f418"/>
                  </a:lnTo>
                  <a:lnTo>
                    <a:pt x="f419" y="f420"/>
                  </a:lnTo>
                  <a:lnTo>
                    <a:pt x="f421" y="f422"/>
                  </a:lnTo>
                  <a:lnTo>
                    <a:pt x="f423" y="f424"/>
                  </a:lnTo>
                  <a:lnTo>
                    <a:pt x="f425" y="f426"/>
                  </a:lnTo>
                  <a:lnTo>
                    <a:pt x="f427" y="f428"/>
                  </a:lnTo>
                  <a:lnTo>
                    <a:pt x="f427" y="f429"/>
                  </a:lnTo>
                  <a:lnTo>
                    <a:pt x="f427" y="f430"/>
                  </a:lnTo>
                  <a:lnTo>
                    <a:pt x="f431" y="f274"/>
                  </a:lnTo>
                  <a:lnTo>
                    <a:pt x="f432" y="f433"/>
                  </a:lnTo>
                  <a:lnTo>
                    <a:pt x="f434" y="f435"/>
                  </a:lnTo>
                  <a:lnTo>
                    <a:pt x="f416" y="f436"/>
                  </a:lnTo>
                  <a:lnTo>
                    <a:pt x="f437" y="f269"/>
                  </a:lnTo>
                  <a:lnTo>
                    <a:pt x="f438" y="f246"/>
                  </a:lnTo>
                  <a:lnTo>
                    <a:pt x="f439" y="f440"/>
                  </a:lnTo>
                  <a:lnTo>
                    <a:pt x="f441" y="f267"/>
                  </a:lnTo>
                  <a:lnTo>
                    <a:pt x="f442" y="f443"/>
                  </a:lnTo>
                  <a:lnTo>
                    <a:pt x="f444" y="f445"/>
                  </a:lnTo>
                  <a:lnTo>
                    <a:pt x="f446" y="f443"/>
                  </a:lnTo>
                  <a:lnTo>
                    <a:pt x="f447" y="f267"/>
                  </a:lnTo>
                  <a:lnTo>
                    <a:pt x="f448" y="f440"/>
                  </a:lnTo>
                  <a:lnTo>
                    <a:pt x="f449" y="f450"/>
                  </a:lnTo>
                  <a:lnTo>
                    <a:pt x="f412" y="f451"/>
                  </a:lnTo>
                  <a:lnTo>
                    <a:pt x="f452" y="f233"/>
                  </a:lnTo>
                  <a:lnTo>
                    <a:pt x="f453" y="f454"/>
                  </a:lnTo>
                  <a:lnTo>
                    <a:pt x="f455" y="f456"/>
                  </a:lnTo>
                  <a:lnTo>
                    <a:pt x="f457" y="f458"/>
                  </a:lnTo>
                  <a:lnTo>
                    <a:pt x="f459" y="f460"/>
                  </a:lnTo>
                  <a:lnTo>
                    <a:pt x="f461" y="f274"/>
                  </a:lnTo>
                  <a:lnTo>
                    <a:pt x="f462" y="f460"/>
                  </a:lnTo>
                  <a:lnTo>
                    <a:pt x="f463" y="f464"/>
                  </a:lnTo>
                  <a:lnTo>
                    <a:pt x="f465" y="f433"/>
                  </a:lnTo>
                  <a:lnTo>
                    <a:pt x="f466" y="f435"/>
                  </a:lnTo>
                  <a:lnTo>
                    <a:pt x="f8" y="f467"/>
                  </a:lnTo>
                  <a:lnTo>
                    <a:pt x="f375" y="f246"/>
                  </a:lnTo>
                  <a:lnTo>
                    <a:pt x="f468" y="f265"/>
                  </a:lnTo>
                  <a:lnTo>
                    <a:pt x="f469" y="f258"/>
                  </a:lnTo>
                  <a:lnTo>
                    <a:pt x="f12" y="f223"/>
                  </a:lnTo>
                  <a:lnTo>
                    <a:pt x="f45" y="f221"/>
                  </a:lnTo>
                  <a:lnTo>
                    <a:pt x="f383" y="f470"/>
                  </a:lnTo>
                  <a:lnTo>
                    <a:pt x="f45" y="f471"/>
                  </a:lnTo>
                  <a:lnTo>
                    <a:pt x="f12" y="f472"/>
                  </a:lnTo>
                  <a:lnTo>
                    <a:pt x="f469" y="f473"/>
                  </a:lnTo>
                  <a:lnTo>
                    <a:pt x="f468" y="f474"/>
                  </a:lnTo>
                  <a:lnTo>
                    <a:pt x="f375" y="f475"/>
                  </a:lnTo>
                  <a:lnTo>
                    <a:pt x="f8" y="f208"/>
                  </a:lnTo>
                  <a:lnTo>
                    <a:pt x="f466" y="f206"/>
                  </a:lnTo>
                  <a:lnTo>
                    <a:pt x="f465" y="f177"/>
                  </a:lnTo>
                  <a:lnTo>
                    <a:pt x="f463" y="f476"/>
                  </a:lnTo>
                  <a:lnTo>
                    <a:pt x="f462" y="f182"/>
                  </a:lnTo>
                  <a:lnTo>
                    <a:pt x="f461" y="f182"/>
                  </a:lnTo>
                  <a:lnTo>
                    <a:pt x="f459" y="f173"/>
                  </a:lnTo>
                  <a:lnTo>
                    <a:pt x="f457" y="f175"/>
                  </a:lnTo>
                  <a:lnTo>
                    <a:pt x="f455" y="f477"/>
                  </a:lnTo>
                  <a:lnTo>
                    <a:pt x="f453" y="f478"/>
                  </a:lnTo>
                  <a:lnTo>
                    <a:pt x="f452" y="f210"/>
                  </a:lnTo>
                  <a:lnTo>
                    <a:pt x="f479" y="f480"/>
                  </a:lnTo>
                  <a:lnTo>
                    <a:pt x="f481" y="f213"/>
                  </a:lnTo>
                  <a:lnTo>
                    <a:pt x="f482" y="f483"/>
                  </a:lnTo>
                  <a:lnTo>
                    <a:pt x="f484" y="f485"/>
                  </a:lnTo>
                  <a:lnTo>
                    <a:pt x="f486" y="f487"/>
                  </a:lnTo>
                  <a:lnTo>
                    <a:pt x="f488" y="f487"/>
                  </a:lnTo>
                  <a:lnTo>
                    <a:pt x="f414" y="f485"/>
                  </a:lnTo>
                  <a:lnTo>
                    <a:pt x="f489" y="f490"/>
                  </a:lnTo>
                  <a:lnTo>
                    <a:pt x="f491" y="f492"/>
                  </a:lnTo>
                  <a:lnTo>
                    <a:pt x="f415" y="f493"/>
                  </a:lnTo>
                  <a:lnTo>
                    <a:pt x="f494" y="f495"/>
                  </a:lnTo>
                  <a:lnTo>
                    <a:pt x="f496" y="f497"/>
                  </a:lnTo>
                  <a:lnTo>
                    <a:pt x="f498" y="f499"/>
                  </a:lnTo>
                  <a:lnTo>
                    <a:pt x="f500" y="f205"/>
                  </a:lnTo>
                  <a:lnTo>
                    <a:pt x="f434" y="f184"/>
                  </a:lnTo>
                  <a:lnTo>
                    <a:pt x="f501" y="f502"/>
                  </a:lnTo>
                  <a:lnTo>
                    <a:pt x="f503" y="f192"/>
                  </a:lnTo>
                  <a:lnTo>
                    <a:pt x="f423" y="f68"/>
                  </a:lnTo>
                  <a:lnTo>
                    <a:pt x="f503" y="f504"/>
                  </a:lnTo>
                  <a:lnTo>
                    <a:pt x="f432" y="f505"/>
                  </a:lnTo>
                  <a:lnTo>
                    <a:pt x="f434" y="f506"/>
                  </a:lnTo>
                  <a:lnTo>
                    <a:pt x="f416" y="f507"/>
                  </a:lnTo>
                  <a:lnTo>
                    <a:pt x="f508" y="f509"/>
                  </a:lnTo>
                  <a:lnTo>
                    <a:pt x="f510" y="f511"/>
                  </a:lnTo>
                  <a:lnTo>
                    <a:pt x="f512" y="f36"/>
                  </a:lnTo>
                  <a:lnTo>
                    <a:pt x="f513" y="f514"/>
                  </a:lnTo>
                  <a:lnTo>
                    <a:pt x="f513" y="f113"/>
                  </a:lnTo>
                  <a:lnTo>
                    <a:pt x="f512" y="f117"/>
                  </a:lnTo>
                  <a:lnTo>
                    <a:pt x="f437" y="f515"/>
                  </a:lnTo>
                  <a:lnTo>
                    <a:pt x="f498" y="f516"/>
                  </a:lnTo>
                  <a:lnTo>
                    <a:pt x="f508" y="f517"/>
                  </a:lnTo>
                  <a:lnTo>
                    <a:pt x="f416" y="f11"/>
                  </a:lnTo>
                  <a:lnTo>
                    <a:pt x="f518" y="f18"/>
                  </a:lnTo>
                  <a:lnTo>
                    <a:pt x="f519" y="f520"/>
                  </a:lnTo>
                  <a:lnTo>
                    <a:pt x="f521" y="f123"/>
                  </a:lnTo>
                  <a:lnTo>
                    <a:pt x="f479" y="f522"/>
                  </a:lnTo>
                  <a:lnTo>
                    <a:pt x="f523" y="f121"/>
                  </a:lnTo>
                  <a:lnTo>
                    <a:pt x="f524" y="f121"/>
                  </a:lnTo>
                  <a:lnTo>
                    <a:pt x="f525" y="f522"/>
                  </a:lnTo>
                  <a:lnTo>
                    <a:pt x="f526" y="f21"/>
                  </a:lnTo>
                  <a:lnTo>
                    <a:pt x="f527" y="f516"/>
                  </a:lnTo>
                  <a:lnTo>
                    <a:pt x="f6" y="f7"/>
                  </a:lnTo>
                  <a:close/>
                </a:path>
              </a:pathLst>
            </a:custGeom>
            <a:solidFill>
              <a:srgbClr val="FFBE7D"/>
            </a:solidFill>
            <a:ln w="28440">
              <a:solidFill>
                <a:srgbClr val="000000"/>
              </a:solidFill>
              <a:prstDash val="solid"/>
              <a:miter/>
            </a:ln>
          </p:spPr>
          <p:txBody>
            <a:bodyPr wrap="square" lIns="90000" tIns="46800" rIns="90000" bIns="46800" anchor="t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54EB280-5BB6-7AC2-8F20-5EDBE10366E1}"/>
                </a:ext>
              </a:extLst>
            </p:cNvPr>
            <p:cNvSpPr/>
            <p:nvPr/>
          </p:nvSpPr>
          <p:spPr>
            <a:xfrm>
              <a:off x="3877200" y="3368519"/>
              <a:ext cx="2831040" cy="21751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21600"/>
                <a:gd name="f6" fmla="val 4247"/>
                <a:gd name="f7" fmla="val 12354"/>
                <a:gd name="f8" fmla="val 4134"/>
                <a:gd name="f9" fmla="val 12468"/>
                <a:gd name="f10" fmla="val 4010"/>
                <a:gd name="f11" fmla="val 12581"/>
                <a:gd name="f12" fmla="val 3897"/>
                <a:gd name="f13" fmla="val 12637"/>
                <a:gd name="f14" fmla="val 3773"/>
                <a:gd name="f15" fmla="val 12694"/>
                <a:gd name="f16" fmla="val 3637"/>
                <a:gd name="f17" fmla="val 3524"/>
                <a:gd name="f18" fmla="val 3400"/>
                <a:gd name="f19" fmla="val 12665"/>
                <a:gd name="f20" fmla="val 3287"/>
                <a:gd name="f21" fmla="val 12609"/>
                <a:gd name="f22" fmla="val 3027"/>
                <a:gd name="f23" fmla="val 12496"/>
                <a:gd name="f24" fmla="val 2790"/>
                <a:gd name="f25" fmla="val 12340"/>
                <a:gd name="f26" fmla="val 2530"/>
                <a:gd name="f27" fmla="val 12142"/>
                <a:gd name="f28" fmla="val 2293"/>
                <a:gd name="f29" fmla="val 11987"/>
                <a:gd name="f30" fmla="val 2033"/>
                <a:gd name="f31" fmla="val 11817"/>
                <a:gd name="f32" fmla="val 1773"/>
                <a:gd name="f33" fmla="val 11676"/>
                <a:gd name="f34" fmla="val 1638"/>
                <a:gd name="f35" fmla="val 11662"/>
                <a:gd name="f36" fmla="val 1513"/>
                <a:gd name="f37" fmla="val 11634"/>
                <a:gd name="f38" fmla="val 1378"/>
                <a:gd name="f39" fmla="val 1253"/>
                <a:gd name="f40" fmla="val 1118"/>
                <a:gd name="f41" fmla="val 971"/>
                <a:gd name="f42" fmla="val 11732"/>
                <a:gd name="f43" fmla="val 835"/>
                <a:gd name="f44" fmla="val 711"/>
                <a:gd name="f45" fmla="val 11959"/>
                <a:gd name="f46" fmla="val 553"/>
                <a:gd name="f47" fmla="val 12086"/>
                <a:gd name="f48" fmla="val 429"/>
                <a:gd name="f49" fmla="val 12284"/>
                <a:gd name="f50" fmla="val 271"/>
                <a:gd name="f51" fmla="val 12524"/>
                <a:gd name="f52" fmla="val 146"/>
                <a:gd name="f53" fmla="val 12793"/>
                <a:gd name="f54" fmla="val 79"/>
                <a:gd name="f55" fmla="val 12962"/>
                <a:gd name="f56" fmla="val 33"/>
                <a:gd name="f57" fmla="val 13146"/>
                <a:gd name="f58" fmla="val 11"/>
                <a:gd name="f59" fmla="val 13386"/>
                <a:gd name="f60" fmla="val 13641"/>
                <a:gd name="f61" fmla="val 13881"/>
                <a:gd name="f62" fmla="val 101"/>
                <a:gd name="f63" fmla="val 14150"/>
                <a:gd name="f64" fmla="val 192"/>
                <a:gd name="f65" fmla="val 14404"/>
                <a:gd name="f66" fmla="val 293"/>
                <a:gd name="f67" fmla="val 14645"/>
                <a:gd name="f68" fmla="val 451"/>
                <a:gd name="f69" fmla="val 14857"/>
                <a:gd name="f70" fmla="val 621"/>
                <a:gd name="f71" fmla="val 15054"/>
                <a:gd name="f72" fmla="val 734"/>
                <a:gd name="f73" fmla="val 15125"/>
                <a:gd name="f74" fmla="val 15210"/>
                <a:gd name="f75" fmla="val 948"/>
                <a:gd name="f76" fmla="val 15267"/>
                <a:gd name="f77" fmla="val 1084"/>
                <a:gd name="f78" fmla="val 15323"/>
                <a:gd name="f79" fmla="val 1208"/>
                <a:gd name="f80" fmla="val 15351"/>
                <a:gd name="f81" fmla="val 1355"/>
                <a:gd name="f82" fmla="val 15380"/>
                <a:gd name="f83" fmla="val 1683"/>
                <a:gd name="f84" fmla="val 1864"/>
                <a:gd name="f85" fmla="val 2225"/>
                <a:gd name="f86" fmla="val 15238"/>
                <a:gd name="f87" fmla="val 2428"/>
                <a:gd name="f88" fmla="val 15153"/>
                <a:gd name="f89" fmla="val 2745"/>
                <a:gd name="f90" fmla="val 15026"/>
                <a:gd name="f91" fmla="val 3005"/>
                <a:gd name="f92" fmla="val 14913"/>
                <a:gd name="f93" fmla="val 3264"/>
                <a:gd name="f94" fmla="val 14828"/>
                <a:gd name="f95" fmla="val 3513"/>
                <a:gd name="f96" fmla="val 14800"/>
                <a:gd name="f97" fmla="val 3615"/>
                <a:gd name="f98" fmla="val 3728"/>
                <a:gd name="f99" fmla="val 3807"/>
                <a:gd name="f100" fmla="val 3920"/>
                <a:gd name="f101" fmla="val 14998"/>
                <a:gd name="f102" fmla="val 15097"/>
                <a:gd name="f103" fmla="val 4089"/>
                <a:gd name="f104" fmla="val 4179"/>
                <a:gd name="f105" fmla="val 15408"/>
                <a:gd name="f106" fmla="val 15620"/>
                <a:gd name="f107" fmla="val 4326"/>
                <a:gd name="f108" fmla="val 15860"/>
                <a:gd name="f109" fmla="val 4394"/>
                <a:gd name="f110" fmla="val 16129"/>
                <a:gd name="f111" fmla="val 4439"/>
                <a:gd name="f112" fmla="val 16440"/>
                <a:gd name="f113" fmla="val 4507"/>
                <a:gd name="f114" fmla="val 16737"/>
                <a:gd name="f115" fmla="val 4552"/>
                <a:gd name="f116" fmla="val 17090"/>
                <a:gd name="f117" fmla="val 4575"/>
                <a:gd name="f118" fmla="val 17443"/>
                <a:gd name="f119" fmla="val 4586"/>
                <a:gd name="f120" fmla="val 17825"/>
                <a:gd name="f121" fmla="val 18193"/>
                <a:gd name="f122" fmla="val 18574"/>
                <a:gd name="f123" fmla="val 18984"/>
                <a:gd name="f124" fmla="val 19366"/>
                <a:gd name="f125" fmla="val 19748"/>
                <a:gd name="f126" fmla="val 4462"/>
                <a:gd name="f127" fmla="val 20129"/>
                <a:gd name="f128" fmla="val 4371"/>
                <a:gd name="f129" fmla="val 20483"/>
                <a:gd name="f130" fmla="val 4292"/>
                <a:gd name="f131" fmla="val 20836"/>
                <a:gd name="f132" fmla="val 4202"/>
                <a:gd name="f133" fmla="val 21161"/>
                <a:gd name="f134" fmla="val 4744"/>
                <a:gd name="f135" fmla="val 5264"/>
                <a:gd name="f136" fmla="val 5784"/>
                <a:gd name="f137" fmla="val 6235"/>
                <a:gd name="f138" fmla="val 6676"/>
                <a:gd name="f139" fmla="val 7060"/>
                <a:gd name="f140" fmla="val 7410"/>
                <a:gd name="f141" fmla="val 7670"/>
                <a:gd name="f142" fmla="val 8020"/>
                <a:gd name="f143" fmla="val 21020"/>
                <a:gd name="f144" fmla="val 8303"/>
                <a:gd name="f145" fmla="val 20893"/>
                <a:gd name="f146" fmla="val 8563"/>
                <a:gd name="f147" fmla="val 20695"/>
                <a:gd name="f148" fmla="val 8800"/>
                <a:gd name="f149" fmla="val 20511"/>
                <a:gd name="f150" fmla="val 8969"/>
                <a:gd name="f151" fmla="val 20285"/>
                <a:gd name="f152" fmla="val 9150"/>
                <a:gd name="f153" fmla="val 20045"/>
                <a:gd name="f154" fmla="val 9252"/>
                <a:gd name="f155" fmla="val 19804"/>
                <a:gd name="f156" fmla="val 9342"/>
                <a:gd name="f157" fmla="val 19550"/>
                <a:gd name="f158" fmla="val 9410"/>
                <a:gd name="f159" fmla="val 19281"/>
                <a:gd name="f160" fmla="val 9433"/>
                <a:gd name="f161" fmla="val 19013"/>
                <a:gd name="f162" fmla="val 18744"/>
                <a:gd name="f163" fmla="val 9387"/>
                <a:gd name="f164" fmla="val 18504"/>
                <a:gd name="f165" fmla="val 9320"/>
                <a:gd name="f166" fmla="val 18221"/>
                <a:gd name="f167" fmla="val 9207"/>
                <a:gd name="f168" fmla="val 17981"/>
                <a:gd name="f169" fmla="val 9105"/>
                <a:gd name="f170" fmla="val 17740"/>
                <a:gd name="f171" fmla="val 8924"/>
                <a:gd name="f172" fmla="val 17514"/>
                <a:gd name="f173" fmla="val 8777"/>
                <a:gd name="f174" fmla="val 17274"/>
                <a:gd name="f175" fmla="val 8642"/>
                <a:gd name="f176" fmla="val 17034"/>
                <a:gd name="f177" fmla="val 16765"/>
                <a:gd name="f178" fmla="val 8472"/>
                <a:gd name="f179" fmla="val 16468"/>
                <a:gd name="f180" fmla="val 8450"/>
                <a:gd name="f181" fmla="val 16157"/>
                <a:gd name="f182" fmla="val 15563"/>
                <a:gd name="f183" fmla="val 8540"/>
                <a:gd name="f184" fmla="val 14729"/>
                <a:gd name="f185" fmla="val 8868"/>
                <a:gd name="f186" fmla="val 14616"/>
                <a:gd name="f187" fmla="val 14475"/>
                <a:gd name="f188" fmla="val 9060"/>
                <a:gd name="f189" fmla="val 14376"/>
                <a:gd name="f190" fmla="val 9184"/>
                <a:gd name="f191" fmla="val 14291"/>
                <a:gd name="f192" fmla="val 9297"/>
                <a:gd name="f193" fmla="val 14206"/>
                <a:gd name="f194" fmla="val 14121"/>
                <a:gd name="f195" fmla="val 9579"/>
                <a:gd name="f196" fmla="val 14051"/>
                <a:gd name="f197" fmla="val 9726"/>
                <a:gd name="f198" fmla="val 13994"/>
                <a:gd name="f199" fmla="val 9884"/>
                <a:gd name="f200" fmla="val 13938"/>
                <a:gd name="f201" fmla="val 10054"/>
                <a:gd name="f202" fmla="val 13909"/>
                <a:gd name="f203" fmla="val 10257"/>
                <a:gd name="f204" fmla="val 10449"/>
                <a:gd name="f205" fmla="val 10664"/>
                <a:gd name="f206" fmla="val 10856"/>
                <a:gd name="f207" fmla="val 11037"/>
                <a:gd name="f208" fmla="val 13966"/>
                <a:gd name="f209" fmla="val 11206"/>
                <a:gd name="f210" fmla="val 14023"/>
                <a:gd name="f211" fmla="val 11353"/>
                <a:gd name="f212" fmla="val 14093"/>
                <a:gd name="f213" fmla="val 11511"/>
                <a:gd name="f214" fmla="val 14178"/>
                <a:gd name="f215" fmla="val 11635"/>
                <a:gd name="f216" fmla="val 14263"/>
                <a:gd name="f217" fmla="val 11748"/>
                <a:gd name="f218" fmla="val 11861"/>
                <a:gd name="f219" fmla="val 11941"/>
                <a:gd name="f220" fmla="val 12031"/>
                <a:gd name="f221" fmla="val 14758"/>
                <a:gd name="f222" fmla="val 12099"/>
                <a:gd name="f223" fmla="val 14885"/>
                <a:gd name="f224" fmla="val 12200"/>
                <a:gd name="f225" fmla="val 12268"/>
                <a:gd name="f226" fmla="val 15507"/>
                <a:gd name="f227" fmla="val 12291"/>
                <a:gd name="f228" fmla="val 15832"/>
                <a:gd name="f229" fmla="val 12246"/>
                <a:gd name="f230" fmla="val 16482"/>
                <a:gd name="f231" fmla="val 12178"/>
                <a:gd name="f232" fmla="val 16807"/>
                <a:gd name="f233" fmla="val 12008"/>
                <a:gd name="f234" fmla="val 17330"/>
                <a:gd name="f235" fmla="val 11884"/>
                <a:gd name="f236" fmla="val 17542"/>
                <a:gd name="f237" fmla="val 17712"/>
                <a:gd name="f238" fmla="val 11613"/>
                <a:gd name="f239" fmla="val 17839"/>
                <a:gd name="f240" fmla="val 11489"/>
                <a:gd name="f241" fmla="val 18037"/>
                <a:gd name="f242" fmla="val 11398"/>
                <a:gd name="f243" fmla="val 11319"/>
                <a:gd name="f244" fmla="val 18447"/>
                <a:gd name="f245" fmla="val 11251"/>
                <a:gd name="f246" fmla="val 18659"/>
                <a:gd name="f247" fmla="val 18900"/>
                <a:gd name="f248" fmla="val 11184"/>
                <a:gd name="f249" fmla="val 19154"/>
                <a:gd name="f250" fmla="val 19423"/>
                <a:gd name="f251" fmla="val 11229"/>
                <a:gd name="f252" fmla="val 19663"/>
                <a:gd name="f253" fmla="val 11297"/>
                <a:gd name="f254" fmla="val 19903"/>
                <a:gd name="f255" fmla="val 11376"/>
                <a:gd name="f256" fmla="val 20158"/>
                <a:gd name="f257" fmla="val 20398"/>
                <a:gd name="f258" fmla="val 11681"/>
                <a:gd name="f259" fmla="val 20610"/>
                <a:gd name="f260" fmla="val 20808"/>
                <a:gd name="f261" fmla="val 12121"/>
                <a:gd name="f262" fmla="val 20992"/>
                <a:gd name="f263" fmla="val 12404"/>
                <a:gd name="f264" fmla="val 12528"/>
                <a:gd name="f265" fmla="val 21190"/>
                <a:gd name="f266" fmla="val 12856"/>
                <a:gd name="f267" fmla="val 21274"/>
                <a:gd name="f268" fmla="val 13330"/>
                <a:gd name="f269" fmla="val 21373"/>
                <a:gd name="f270" fmla="val 13963"/>
                <a:gd name="f271" fmla="val 21486"/>
                <a:gd name="f272" fmla="val 14313"/>
                <a:gd name="f273" fmla="val 21543"/>
                <a:gd name="f274" fmla="val 14652"/>
                <a:gd name="f275" fmla="val 21571"/>
                <a:gd name="f276" fmla="val 15025"/>
                <a:gd name="f277" fmla="val 15409"/>
                <a:gd name="f278" fmla="val 15782"/>
                <a:gd name="f279" fmla="val 16177"/>
                <a:gd name="f280" fmla="val 16516"/>
                <a:gd name="f281" fmla="val 16889"/>
                <a:gd name="f282" fmla="val 21402"/>
                <a:gd name="f283" fmla="val 16821"/>
                <a:gd name="f284" fmla="val 16776"/>
                <a:gd name="f285" fmla="val 20935"/>
                <a:gd name="f286" fmla="val 16742"/>
                <a:gd name="f287" fmla="val 20667"/>
                <a:gd name="f288" fmla="val 16719"/>
                <a:gd name="f289" fmla="val 20370"/>
                <a:gd name="f290" fmla="val 16697"/>
                <a:gd name="f291" fmla="val 19719"/>
                <a:gd name="f292" fmla="val 18306"/>
                <a:gd name="f293" fmla="val 16753"/>
                <a:gd name="f294" fmla="val 17599"/>
                <a:gd name="f295" fmla="val 16949"/>
                <a:gd name="f296" fmla="val 16383"/>
                <a:gd name="f297" fmla="val 16934"/>
                <a:gd name="f298" fmla="val 17002"/>
                <a:gd name="f299" fmla="val 15945"/>
                <a:gd name="f300" fmla="val 17081"/>
                <a:gd name="f301" fmla="val 15790"/>
                <a:gd name="f302" fmla="val 17194"/>
                <a:gd name="f303" fmla="val 15648"/>
                <a:gd name="f304" fmla="val 17318"/>
                <a:gd name="f305" fmla="val 17453"/>
                <a:gd name="f306" fmla="val 17600"/>
                <a:gd name="f307" fmla="val 15450"/>
                <a:gd name="f308" fmla="val 17758"/>
                <a:gd name="f309" fmla="val 17905"/>
                <a:gd name="f310" fmla="val 15479"/>
                <a:gd name="f311" fmla="val 18064"/>
                <a:gd name="f312" fmla="val 15535"/>
                <a:gd name="f313" fmla="val 18233"/>
                <a:gd name="f314" fmla="val 18380"/>
                <a:gd name="f315" fmla="val 15733"/>
                <a:gd name="f316" fmla="val 18561"/>
                <a:gd name="f317" fmla="val 18707"/>
                <a:gd name="f318" fmla="val 15973"/>
                <a:gd name="f319" fmla="val 18866"/>
                <a:gd name="f320" fmla="val 18990"/>
                <a:gd name="f321" fmla="val 16327"/>
                <a:gd name="f322" fmla="val 19125"/>
                <a:gd name="f323" fmla="val 19295"/>
                <a:gd name="f324" fmla="val 16624"/>
                <a:gd name="f325" fmla="val 19464"/>
                <a:gd name="f326" fmla="val 19668"/>
                <a:gd name="f327" fmla="val 19860"/>
                <a:gd name="f328" fmla="val 16836"/>
                <a:gd name="f329" fmla="val 20052"/>
                <a:gd name="f330" fmla="val 16864"/>
                <a:gd name="f331" fmla="val 20266"/>
                <a:gd name="f332" fmla="val 20470"/>
                <a:gd name="f333" fmla="val 16793"/>
                <a:gd name="f334" fmla="val 20662"/>
                <a:gd name="f335" fmla="val 16708"/>
                <a:gd name="f336" fmla="val 20854"/>
                <a:gd name="f337" fmla="val 16567"/>
                <a:gd name="f338" fmla="val 21035"/>
                <a:gd name="f339" fmla="val 16412"/>
                <a:gd name="f340" fmla="val 21182"/>
                <a:gd name="f341" fmla="val 16214"/>
                <a:gd name="f342" fmla="val 21340"/>
                <a:gd name="f343" fmla="val 16002"/>
                <a:gd name="f344" fmla="val 21441"/>
                <a:gd name="f345" fmla="val 21532"/>
                <a:gd name="f346" fmla="val 15436"/>
                <a:gd name="f347" fmla="val 15083"/>
                <a:gd name="f348" fmla="val 14531"/>
                <a:gd name="f349" fmla="val 21577"/>
                <a:gd name="f350" fmla="val 21487"/>
                <a:gd name="f351" fmla="val 21419"/>
                <a:gd name="f352" fmla="val 21351"/>
                <a:gd name="f353" fmla="val 13768"/>
                <a:gd name="f354" fmla="val 21204"/>
                <a:gd name="f355" fmla="val 13500"/>
                <a:gd name="f356" fmla="val 13287"/>
                <a:gd name="f357" fmla="val 20809"/>
                <a:gd name="f358" fmla="val 13090"/>
                <a:gd name="f359" fmla="val 20594"/>
                <a:gd name="f360" fmla="val 20357"/>
                <a:gd name="f361" fmla="val 12821"/>
                <a:gd name="f362" fmla="val 20120"/>
                <a:gd name="f363" fmla="val 12764"/>
                <a:gd name="f364" fmla="val 19882"/>
                <a:gd name="f365" fmla="val 12708"/>
                <a:gd name="f366" fmla="val 19645"/>
                <a:gd name="f367" fmla="val 12736"/>
                <a:gd name="f368" fmla="val 19430"/>
                <a:gd name="f369" fmla="val 19227"/>
                <a:gd name="f370" fmla="val 12906"/>
                <a:gd name="f371" fmla="val 19148"/>
                <a:gd name="f372" fmla="val 19058"/>
                <a:gd name="f373" fmla="val 13047"/>
                <a:gd name="f374" fmla="val 18911"/>
                <a:gd name="f375" fmla="val 13259"/>
                <a:gd name="f376" fmla="val 18775"/>
                <a:gd name="f377" fmla="val 13471"/>
                <a:gd name="f378" fmla="val 18628"/>
                <a:gd name="f379" fmla="val 18470"/>
                <a:gd name="f380" fmla="val 13740"/>
                <a:gd name="f381" fmla="val 18301"/>
                <a:gd name="f382" fmla="val 13825"/>
                <a:gd name="f383" fmla="val 18143"/>
                <a:gd name="f384" fmla="val 13853"/>
                <a:gd name="f385" fmla="val 17973"/>
                <a:gd name="f386" fmla="val 17804"/>
                <a:gd name="f387" fmla="val 17646"/>
                <a:gd name="f388" fmla="val 13796"/>
                <a:gd name="f389" fmla="val 17499"/>
                <a:gd name="f390" fmla="val 13726"/>
                <a:gd name="f391" fmla="val 17341"/>
                <a:gd name="f392" fmla="val 17216"/>
                <a:gd name="f393" fmla="val 13528"/>
                <a:gd name="f394" fmla="val 17103"/>
                <a:gd name="f395" fmla="val 17024"/>
                <a:gd name="f396" fmla="val 13118"/>
                <a:gd name="f397" fmla="val 12991"/>
                <a:gd name="f398" fmla="val 12849"/>
                <a:gd name="f399" fmla="val 12383"/>
                <a:gd name="f400" fmla="val 10701"/>
                <a:gd name="f401" fmla="val 9640"/>
                <a:gd name="f402" fmla="val 8566"/>
                <a:gd name="f403" fmla="val 7478"/>
                <a:gd name="f404" fmla="val 6502"/>
                <a:gd name="f405" fmla="val 5739"/>
                <a:gd name="f406" fmla="val 16674"/>
                <a:gd name="f407" fmla="val 5894"/>
                <a:gd name="f408" fmla="val 16414"/>
                <a:gd name="f409" fmla="val 6036"/>
                <a:gd name="f410" fmla="val 16154"/>
                <a:gd name="f411" fmla="val 6177"/>
                <a:gd name="f412" fmla="val 15849"/>
                <a:gd name="f413" fmla="val 6248"/>
                <a:gd name="f414" fmla="val 15544"/>
                <a:gd name="f415" fmla="val 6304"/>
                <a:gd name="f416" fmla="val 15217"/>
                <a:gd name="f417" fmla="val 6332"/>
                <a:gd name="f418" fmla="val 14866"/>
                <a:gd name="f419" fmla="val 6361"/>
                <a:gd name="f420" fmla="val 14550"/>
                <a:gd name="f421" fmla="val 14200"/>
                <a:gd name="f422" fmla="val 13850"/>
                <a:gd name="f423" fmla="val 6276"/>
                <a:gd name="f424" fmla="val 13522"/>
                <a:gd name="f425" fmla="val 6219"/>
                <a:gd name="f426" fmla="val 13206"/>
                <a:gd name="f427" fmla="val 6149"/>
                <a:gd name="f428" fmla="val 12901"/>
                <a:gd name="f429" fmla="val 6064"/>
                <a:gd name="f430" fmla="val 12618"/>
                <a:gd name="f431" fmla="val 5951"/>
                <a:gd name="f432" fmla="val 12358"/>
                <a:gd name="f433" fmla="val 5838"/>
                <a:gd name="f434" fmla="val 5626"/>
                <a:gd name="f435" fmla="val 11794"/>
                <a:gd name="f436" fmla="val 5513"/>
                <a:gd name="f437" fmla="val 11658"/>
                <a:gd name="f438" fmla="val 5414"/>
                <a:gd name="f439" fmla="val 11556"/>
                <a:gd name="f440" fmla="val 5301"/>
                <a:gd name="f441" fmla="val 11466"/>
                <a:gd name="f442" fmla="val 5187"/>
                <a:gd name="f443" fmla="val 5089"/>
                <a:gd name="f444" fmla="val 4947"/>
                <a:gd name="f445" fmla="val 4834"/>
                <a:gd name="f446" fmla="val 4707"/>
                <a:gd name="f447" fmla="val 4565"/>
                <a:gd name="f448" fmla="val 11443"/>
                <a:gd name="f449" fmla="val 4410"/>
                <a:gd name="f450" fmla="val 4240"/>
                <a:gd name="f451" fmla="val 11703"/>
                <a:gd name="f452" fmla="val 3887"/>
                <a:gd name="f453" fmla="val 11986"/>
                <a:gd name="f454" fmla="val 3505"/>
                <a:gd name="f455" fmla="val 12144"/>
                <a:gd name="f456" fmla="val 3265"/>
                <a:gd name="f457" fmla="val 3025"/>
                <a:gd name="f458" fmla="val 12336"/>
                <a:gd name="f459" fmla="val 2756"/>
                <a:gd name="f460" fmla="val 2445"/>
                <a:gd name="f461" fmla="val 12438"/>
                <a:gd name="f462" fmla="val 2176"/>
                <a:gd name="f463" fmla="val 1880"/>
                <a:gd name="f464" fmla="val 1583"/>
                <a:gd name="f465" fmla="val 1314"/>
                <a:gd name="f466" fmla="val 1046"/>
                <a:gd name="f467" fmla="val 791"/>
                <a:gd name="f468" fmla="val 692"/>
                <a:gd name="f469" fmla="val 11918"/>
                <a:gd name="f470" fmla="val 579"/>
                <a:gd name="f471" fmla="val 11816"/>
                <a:gd name="f472" fmla="val 466"/>
                <a:gd name="f473" fmla="val 381"/>
                <a:gd name="f474" fmla="val 11579"/>
                <a:gd name="f475" fmla="val 310"/>
                <a:gd name="f476" fmla="val 226"/>
                <a:gd name="f477" fmla="val 169"/>
                <a:gd name="f478" fmla="val 11138"/>
                <a:gd name="f479" fmla="val 113"/>
                <a:gd name="f480" fmla="val 10969"/>
                <a:gd name="f481" fmla="val 56"/>
                <a:gd name="f482" fmla="val 10800"/>
                <a:gd name="f483" fmla="val 28"/>
                <a:gd name="f484" fmla="val 10619"/>
                <a:gd name="f485" fmla="val 10404"/>
                <a:gd name="f486" fmla="val 10076"/>
                <a:gd name="f487" fmla="val 9952"/>
                <a:gd name="f488" fmla="val 84"/>
                <a:gd name="f489" fmla="val 9794"/>
                <a:gd name="f490" fmla="val 141"/>
                <a:gd name="f491" fmla="val 9692"/>
                <a:gd name="f492" fmla="val 9557"/>
                <a:gd name="f493" fmla="val 282"/>
                <a:gd name="f494" fmla="val 9455"/>
                <a:gd name="f495" fmla="val 9365"/>
                <a:gd name="f496" fmla="val 9274"/>
                <a:gd name="f497" fmla="val 9128"/>
                <a:gd name="f498" fmla="val 932"/>
                <a:gd name="f499" fmla="val 1201"/>
                <a:gd name="f500" fmla="val 8913"/>
                <a:gd name="f501" fmla="val 1498"/>
                <a:gd name="f502" fmla="val 8890"/>
                <a:gd name="f503" fmla="val 1795"/>
                <a:gd name="f504" fmla="val 2120"/>
                <a:gd name="f505" fmla="val 3081"/>
                <a:gd name="f506" fmla="val 9173"/>
                <a:gd name="f507" fmla="val 3378"/>
                <a:gd name="f508" fmla="val 3647"/>
                <a:gd name="f509" fmla="val 9466"/>
                <a:gd name="f510" fmla="val 4085"/>
                <a:gd name="f511" fmla="val 9670"/>
                <a:gd name="f512" fmla="val 4269"/>
                <a:gd name="f513" fmla="val 4467"/>
                <a:gd name="f514" fmla="val 9771"/>
                <a:gd name="f515" fmla="val 4650"/>
                <a:gd name="f516" fmla="val 9749"/>
                <a:gd name="f517" fmla="val 5032"/>
                <a:gd name="f518" fmla="val 9715"/>
                <a:gd name="f519" fmla="val 5216"/>
                <a:gd name="f520" fmla="val 9625"/>
                <a:gd name="f521" fmla="val 5385"/>
                <a:gd name="f522" fmla="val 9534"/>
                <a:gd name="f523" fmla="val 9229"/>
                <a:gd name="f524" fmla="val 5710"/>
                <a:gd name="f525" fmla="val 5767"/>
                <a:gd name="f526" fmla="val 8845"/>
                <a:gd name="f527" fmla="val 8585"/>
                <a:gd name="f528" fmla="val 8325"/>
                <a:gd name="f529" fmla="val 5654"/>
                <a:gd name="f530" fmla="val 7840"/>
                <a:gd name="f531" fmla="val 5442"/>
                <a:gd name="f532" fmla="val 7648"/>
                <a:gd name="f533" fmla="val 7433"/>
                <a:gd name="f534" fmla="val 5329"/>
                <a:gd name="f535" fmla="val 7241"/>
                <a:gd name="f536" fmla="val 6755"/>
                <a:gd name="f537" fmla="val 6281"/>
                <a:gd name="f538" fmla="val 5498"/>
                <a:gd name="f539" fmla="val 5597"/>
                <a:gd name="f540" fmla="val 6191"/>
                <a:gd name="f541" fmla="val 6545"/>
                <a:gd name="f542" fmla="val 4225"/>
                <a:gd name="f543" fmla="val 6954"/>
                <a:gd name="f544" fmla="val 4315"/>
                <a:gd name="f545" fmla="val 7930"/>
                <a:gd name="f546" fmla="val 9018"/>
                <a:gd name="f547" fmla="val 9570"/>
                <a:gd name="f548" fmla="val 10107"/>
                <a:gd name="f549" fmla="val 4484"/>
                <a:gd name="f550" fmla="val 10630"/>
                <a:gd name="f551" fmla="val 11082"/>
                <a:gd name="f552" fmla="val 11520"/>
                <a:gd name="f553" fmla="val 11874"/>
                <a:gd name="f554" fmla="val 12029"/>
                <a:gd name="f555" fmla="val 4349"/>
                <a:gd name="f556" fmla="val 12171"/>
                <a:gd name="f557" fmla="+- 0 0 0"/>
                <a:gd name="f558" fmla="*/ f3 1 21600"/>
                <a:gd name="f559" fmla="*/ f4 1 21600"/>
                <a:gd name="f560" fmla="*/ f557 f0 1"/>
                <a:gd name="f561" fmla="*/ 5388 f558 1"/>
                <a:gd name="f562" fmla="*/ 16177 f558 1"/>
                <a:gd name="f563" fmla="*/ 20441 f559 1"/>
                <a:gd name="f564" fmla="*/ 6742 f559 1"/>
                <a:gd name="f565" fmla="*/ 11 f558 1"/>
                <a:gd name="f566" fmla="*/ 13386 f559 1"/>
                <a:gd name="f567" fmla="*/ f560 1 f2"/>
                <a:gd name="f568" fmla="*/ 4202 f558 1"/>
                <a:gd name="f569" fmla="*/ 21161 f559 1"/>
                <a:gd name="f570" fmla="*/ 10400 f558 1"/>
                <a:gd name="f571" fmla="*/ 13909 f559 1"/>
                <a:gd name="f572" fmla="*/ 16821 f558 1"/>
                <a:gd name="f573" fmla="*/ 21190 f559 1"/>
                <a:gd name="f574" fmla="*/ 21600 f558 1"/>
                <a:gd name="f575" fmla="*/ 15083 f559 1"/>
                <a:gd name="f576" fmla="*/ 16889 f558 1"/>
                <a:gd name="f577" fmla="*/ 5739 f559 1"/>
                <a:gd name="f578" fmla="*/ 10800 f558 1"/>
                <a:gd name="f579" fmla="*/ 28 f559 1"/>
                <a:gd name="f580" fmla="*/ 5894 f559 1"/>
                <a:gd name="f581" fmla="+- f567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1">
                  <a:pos x="f565" y="f566"/>
                </a:cxn>
                <a:cxn ang="f581">
                  <a:pos x="f568" y="f569"/>
                </a:cxn>
                <a:cxn ang="f581">
                  <a:pos x="f570" y="f571"/>
                </a:cxn>
                <a:cxn ang="f581">
                  <a:pos x="f572" y="f573"/>
                </a:cxn>
                <a:cxn ang="f581">
                  <a:pos x="f574" y="f575"/>
                </a:cxn>
                <a:cxn ang="f581">
                  <a:pos x="f576" y="f577"/>
                </a:cxn>
                <a:cxn ang="f581">
                  <a:pos x="f578" y="f579"/>
                </a:cxn>
                <a:cxn ang="f581">
                  <a:pos x="f568" y="f580"/>
                </a:cxn>
              </a:cxnLst>
              <a:rect l="f561" t="f564" r="f562" b="f563"/>
              <a:pathLst>
                <a:path w="21600" h="21600">
                  <a:moveTo>
                    <a:pt x="f6" y="f7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5"/>
                  </a:lnTo>
                  <a:lnTo>
                    <a:pt x="f17" y="f15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37"/>
                  </a:lnTo>
                  <a:lnTo>
                    <a:pt x="f40" y="f35"/>
                  </a:lnTo>
                  <a:lnTo>
                    <a:pt x="f41" y="f42"/>
                  </a:lnTo>
                  <a:lnTo>
                    <a:pt x="f43" y="f31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58" y="f60"/>
                  </a:lnTo>
                  <a:lnTo>
                    <a:pt x="f56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4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36" y="f82"/>
                  </a:lnTo>
                  <a:lnTo>
                    <a:pt x="f83" y="f82"/>
                  </a:lnTo>
                  <a:lnTo>
                    <a:pt x="f84" y="f80"/>
                  </a:lnTo>
                  <a:lnTo>
                    <a:pt x="f30" y="f7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4"/>
                  </a:lnTo>
                  <a:lnTo>
                    <a:pt x="f98" y="f69"/>
                  </a:lnTo>
                  <a:lnTo>
                    <a:pt x="f99" y="f92"/>
                  </a:lnTo>
                  <a:lnTo>
                    <a:pt x="f100" y="f101"/>
                  </a:lnTo>
                  <a:lnTo>
                    <a:pt x="f10" y="f102"/>
                  </a:lnTo>
                  <a:lnTo>
                    <a:pt x="f103" y="f86"/>
                  </a:lnTo>
                  <a:lnTo>
                    <a:pt x="f104" y="f105"/>
                  </a:lnTo>
                  <a:lnTo>
                    <a:pt x="f6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19" y="f121"/>
                  </a:lnTo>
                  <a:lnTo>
                    <a:pt x="f119" y="f122"/>
                  </a:lnTo>
                  <a:lnTo>
                    <a:pt x="f119" y="f123"/>
                  </a:lnTo>
                  <a:lnTo>
                    <a:pt x="f115" y="f124"/>
                  </a:lnTo>
                  <a:lnTo>
                    <a:pt x="f113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4" y="f133"/>
                  </a:lnTo>
                  <a:lnTo>
                    <a:pt x="f135" y="f133"/>
                  </a:lnTo>
                  <a:lnTo>
                    <a:pt x="f136" y="f133"/>
                  </a:lnTo>
                  <a:lnTo>
                    <a:pt x="f137" y="f133"/>
                  </a:lnTo>
                  <a:lnTo>
                    <a:pt x="f138" y="f133"/>
                  </a:lnTo>
                  <a:lnTo>
                    <a:pt x="f139" y="f133"/>
                  </a:lnTo>
                  <a:lnTo>
                    <a:pt x="f140" y="f133"/>
                  </a:lnTo>
                  <a:lnTo>
                    <a:pt x="f141" y="f133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0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173" y="f174"/>
                  </a:lnTo>
                  <a:lnTo>
                    <a:pt x="f175" y="f176"/>
                  </a:lnTo>
                  <a:lnTo>
                    <a:pt x="f146" y="f177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0" y="f108"/>
                  </a:lnTo>
                  <a:lnTo>
                    <a:pt x="f178" y="f182"/>
                  </a:lnTo>
                  <a:lnTo>
                    <a:pt x="f183" y="f76"/>
                  </a:lnTo>
                  <a:lnTo>
                    <a:pt x="f175" y="f101"/>
                  </a:lnTo>
                  <a:lnTo>
                    <a:pt x="f173" y="f184"/>
                  </a:lnTo>
                  <a:lnTo>
                    <a:pt x="f185" y="f186"/>
                  </a:lnTo>
                  <a:lnTo>
                    <a:pt x="f150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92" y="f193"/>
                  </a:lnTo>
                  <a:lnTo>
                    <a:pt x="f160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61"/>
                  </a:lnTo>
                  <a:lnTo>
                    <a:pt x="f204" y="f61"/>
                  </a:lnTo>
                  <a:lnTo>
                    <a:pt x="f205" y="f61"/>
                  </a:lnTo>
                  <a:lnTo>
                    <a:pt x="f206" y="f202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189"/>
                  </a:lnTo>
                  <a:lnTo>
                    <a:pt x="f218" y="f187"/>
                  </a:lnTo>
                  <a:lnTo>
                    <a:pt x="f219" y="f186"/>
                  </a:lnTo>
                  <a:lnTo>
                    <a:pt x="f220" y="f221"/>
                  </a:lnTo>
                  <a:lnTo>
                    <a:pt x="f222" y="f223"/>
                  </a:lnTo>
                  <a:lnTo>
                    <a:pt x="f224" y="f74"/>
                  </a:lnTo>
                  <a:lnTo>
                    <a:pt x="f225" y="f226"/>
                  </a:lnTo>
                  <a:lnTo>
                    <a:pt x="f227" y="f228"/>
                  </a:lnTo>
                  <a:lnTo>
                    <a:pt x="f227" y="f181"/>
                  </a:lnTo>
                  <a:lnTo>
                    <a:pt x="f229" y="f230"/>
                  </a:lnTo>
                  <a:lnTo>
                    <a:pt x="f231" y="f232"/>
                  </a:lnTo>
                  <a:lnTo>
                    <a:pt x="f222" y="f116"/>
                  </a:lnTo>
                  <a:lnTo>
                    <a:pt x="f233" y="f234"/>
                  </a:lnTo>
                  <a:lnTo>
                    <a:pt x="f235" y="f236"/>
                  </a:lnTo>
                  <a:lnTo>
                    <a:pt x="f217" y="f237"/>
                  </a:lnTo>
                  <a:lnTo>
                    <a:pt x="f238" y="f239"/>
                  </a:lnTo>
                  <a:lnTo>
                    <a:pt x="f240" y="f241"/>
                  </a:lnTo>
                  <a:lnTo>
                    <a:pt x="f242" y="f166"/>
                  </a:lnTo>
                  <a:lnTo>
                    <a:pt x="f243" y="f244"/>
                  </a:lnTo>
                  <a:lnTo>
                    <a:pt x="f245" y="f246"/>
                  </a:lnTo>
                  <a:lnTo>
                    <a:pt x="f209" y="f247"/>
                  </a:lnTo>
                  <a:lnTo>
                    <a:pt x="f248" y="f249"/>
                  </a:lnTo>
                  <a:lnTo>
                    <a:pt x="f248" y="f250"/>
                  </a:lnTo>
                  <a:lnTo>
                    <a:pt x="f251" y="f252"/>
                  </a:lnTo>
                  <a:lnTo>
                    <a:pt x="f253" y="f254"/>
                  </a:lnTo>
                  <a:lnTo>
                    <a:pt x="f255" y="f256"/>
                  </a:lnTo>
                  <a:lnTo>
                    <a:pt x="f213" y="f257"/>
                  </a:lnTo>
                  <a:lnTo>
                    <a:pt x="f258" y="f259"/>
                  </a:lnTo>
                  <a:lnTo>
                    <a:pt x="f235" y="f260"/>
                  </a:lnTo>
                  <a:lnTo>
                    <a:pt x="f261" y="f262"/>
                  </a:lnTo>
                  <a:lnTo>
                    <a:pt x="f263" y="f133"/>
                  </a:lnTo>
                  <a:lnTo>
                    <a:pt x="f264" y="f265"/>
                  </a:lnTo>
                  <a:lnTo>
                    <a:pt x="f266" y="f267"/>
                  </a:lnTo>
                  <a:lnTo>
                    <a:pt x="f268" y="f269"/>
                  </a:lnTo>
                  <a:lnTo>
                    <a:pt x="f270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276" y="f5"/>
                  </a:lnTo>
                  <a:lnTo>
                    <a:pt x="f277" y="f5"/>
                  </a:lnTo>
                  <a:lnTo>
                    <a:pt x="f278" y="f5"/>
                  </a:lnTo>
                  <a:lnTo>
                    <a:pt x="f279" y="f275"/>
                  </a:lnTo>
                  <a:lnTo>
                    <a:pt x="f280" y="f271"/>
                  </a:lnTo>
                  <a:lnTo>
                    <a:pt x="f281" y="f282"/>
                  </a:lnTo>
                  <a:lnTo>
                    <a:pt x="f283" y="f265"/>
                  </a:lnTo>
                  <a:lnTo>
                    <a:pt x="f284" y="f285"/>
                  </a:lnTo>
                  <a:lnTo>
                    <a:pt x="f286" y="f287"/>
                  </a:lnTo>
                  <a:lnTo>
                    <a:pt x="f288" y="f289"/>
                  </a:lnTo>
                  <a:lnTo>
                    <a:pt x="f290" y="f291"/>
                  </a:lnTo>
                  <a:lnTo>
                    <a:pt x="f290" y="f161"/>
                  </a:lnTo>
                  <a:lnTo>
                    <a:pt x="f288" y="f292"/>
                  </a:lnTo>
                  <a:lnTo>
                    <a:pt x="f293" y="f294"/>
                  </a:lnTo>
                  <a:lnTo>
                    <a:pt x="f283" y="f295"/>
                  </a:lnTo>
                  <a:lnTo>
                    <a:pt x="f281" y="f296"/>
                  </a:lnTo>
                  <a:lnTo>
                    <a:pt x="f297" y="f110"/>
                  </a:lnTo>
                  <a:lnTo>
                    <a:pt x="f298" y="f299"/>
                  </a:lnTo>
                  <a:lnTo>
                    <a:pt x="f300" y="f301"/>
                  </a:lnTo>
                  <a:lnTo>
                    <a:pt x="f302" y="f303"/>
                  </a:lnTo>
                  <a:lnTo>
                    <a:pt x="f304" y="f182"/>
                  </a:lnTo>
                  <a:lnTo>
                    <a:pt x="f305" y="f226"/>
                  </a:lnTo>
                  <a:lnTo>
                    <a:pt x="f306" y="f307"/>
                  </a:lnTo>
                  <a:lnTo>
                    <a:pt x="f308" y="f307"/>
                  </a:lnTo>
                  <a:lnTo>
                    <a:pt x="f309" y="f310"/>
                  </a:lnTo>
                  <a:lnTo>
                    <a:pt x="f311" y="f312"/>
                  </a:lnTo>
                  <a:lnTo>
                    <a:pt x="f313" y="f106"/>
                  </a:lnTo>
                  <a:lnTo>
                    <a:pt x="f314" y="f315"/>
                  </a:lnTo>
                  <a:lnTo>
                    <a:pt x="f316" y="f228"/>
                  </a:lnTo>
                  <a:lnTo>
                    <a:pt x="f317" y="f318"/>
                  </a:lnTo>
                  <a:lnTo>
                    <a:pt x="f319" y="f110"/>
                  </a:lnTo>
                  <a:lnTo>
                    <a:pt x="f320" y="f321"/>
                  </a:lnTo>
                  <a:lnTo>
                    <a:pt x="f322" y="f230"/>
                  </a:lnTo>
                  <a:lnTo>
                    <a:pt x="f323" y="f324"/>
                  </a:lnTo>
                  <a:lnTo>
                    <a:pt x="f325" y="f114"/>
                  </a:lnTo>
                  <a:lnTo>
                    <a:pt x="f326" y="f232"/>
                  </a:lnTo>
                  <a:lnTo>
                    <a:pt x="f327" y="f328"/>
                  </a:lnTo>
                  <a:lnTo>
                    <a:pt x="f329" y="f330"/>
                  </a:lnTo>
                  <a:lnTo>
                    <a:pt x="f331" y="f328"/>
                  </a:lnTo>
                  <a:lnTo>
                    <a:pt x="f332" y="f333"/>
                  </a:lnTo>
                  <a:lnTo>
                    <a:pt x="f334" y="f335"/>
                  </a:lnTo>
                  <a:lnTo>
                    <a:pt x="f336" y="f337"/>
                  </a:lnTo>
                  <a:lnTo>
                    <a:pt x="f338" y="f339"/>
                  </a:lnTo>
                  <a:lnTo>
                    <a:pt x="f340" y="f341"/>
                  </a:lnTo>
                  <a:lnTo>
                    <a:pt x="f342" y="f343"/>
                  </a:lnTo>
                  <a:lnTo>
                    <a:pt x="f344" y="f315"/>
                  </a:lnTo>
                  <a:lnTo>
                    <a:pt x="f345" y="f346"/>
                  </a:lnTo>
                  <a:lnTo>
                    <a:pt x="f5" y="f347"/>
                  </a:lnTo>
                  <a:lnTo>
                    <a:pt x="f5" y="f223"/>
                  </a:lnTo>
                  <a:lnTo>
                    <a:pt x="f5" y="f184"/>
                  </a:lnTo>
                  <a:lnTo>
                    <a:pt x="f5" y="f348"/>
                  </a:lnTo>
                  <a:lnTo>
                    <a:pt x="f349" y="f189"/>
                  </a:lnTo>
                  <a:lnTo>
                    <a:pt x="f345" y="f193"/>
                  </a:lnTo>
                  <a:lnTo>
                    <a:pt x="f350" y="f196"/>
                  </a:lnTo>
                  <a:lnTo>
                    <a:pt x="f351" y="f202"/>
                  </a:lnTo>
                  <a:lnTo>
                    <a:pt x="f352" y="f353"/>
                  </a:lnTo>
                  <a:lnTo>
                    <a:pt x="f354" y="f355"/>
                  </a:lnTo>
                  <a:lnTo>
                    <a:pt x="f338" y="f356"/>
                  </a:lnTo>
                  <a:lnTo>
                    <a:pt x="f357" y="f358"/>
                  </a:lnTo>
                  <a:lnTo>
                    <a:pt x="f359" y="f55"/>
                  </a:lnTo>
                  <a:lnTo>
                    <a:pt x="f360" y="f361"/>
                  </a:lnTo>
                  <a:lnTo>
                    <a:pt x="f362" y="f363"/>
                  </a:lnTo>
                  <a:lnTo>
                    <a:pt x="f364" y="f365"/>
                  </a:lnTo>
                  <a:lnTo>
                    <a:pt x="f366" y="f367"/>
                  </a:lnTo>
                  <a:lnTo>
                    <a:pt x="f368" y="f53"/>
                  </a:lnTo>
                  <a:lnTo>
                    <a:pt x="f369" y="f370"/>
                  </a:lnTo>
                  <a:lnTo>
                    <a:pt x="f371" y="f55"/>
                  </a:lnTo>
                  <a:lnTo>
                    <a:pt x="f372" y="f373"/>
                  </a:lnTo>
                  <a:lnTo>
                    <a:pt x="f320" y="f57"/>
                  </a:lnTo>
                  <a:lnTo>
                    <a:pt x="f374" y="f375"/>
                  </a:lnTo>
                  <a:lnTo>
                    <a:pt x="f376" y="f377"/>
                  </a:lnTo>
                  <a:lnTo>
                    <a:pt x="f378" y="f60"/>
                  </a:lnTo>
                  <a:lnTo>
                    <a:pt x="f379" y="f380"/>
                  </a:lnTo>
                  <a:lnTo>
                    <a:pt x="f381" y="f382"/>
                  </a:lnTo>
                  <a:lnTo>
                    <a:pt x="f383" y="f384"/>
                  </a:lnTo>
                  <a:lnTo>
                    <a:pt x="f385" y="f61"/>
                  </a:lnTo>
                  <a:lnTo>
                    <a:pt x="f386" y="f384"/>
                  </a:lnTo>
                  <a:lnTo>
                    <a:pt x="f387" y="f388"/>
                  </a:lnTo>
                  <a:lnTo>
                    <a:pt x="f389" y="f390"/>
                  </a:lnTo>
                  <a:lnTo>
                    <a:pt x="f391" y="f60"/>
                  </a:lnTo>
                  <a:lnTo>
                    <a:pt x="f392" y="f393"/>
                  </a:lnTo>
                  <a:lnTo>
                    <a:pt x="f394" y="f59"/>
                  </a:lnTo>
                  <a:lnTo>
                    <a:pt x="f395" y="f375"/>
                  </a:lnTo>
                  <a:lnTo>
                    <a:pt x="f297" y="f396"/>
                  </a:lnTo>
                  <a:lnTo>
                    <a:pt x="f281" y="f397"/>
                  </a:lnTo>
                  <a:lnTo>
                    <a:pt x="f281" y="f398"/>
                  </a:lnTo>
                  <a:lnTo>
                    <a:pt x="f281" y="f399"/>
                  </a:lnTo>
                  <a:lnTo>
                    <a:pt x="f281" y="f35"/>
                  </a:lnTo>
                  <a:lnTo>
                    <a:pt x="f281" y="f400"/>
                  </a:lnTo>
                  <a:lnTo>
                    <a:pt x="f281" y="f401"/>
                  </a:lnTo>
                  <a:lnTo>
                    <a:pt x="f281" y="f402"/>
                  </a:lnTo>
                  <a:lnTo>
                    <a:pt x="f281" y="f403"/>
                  </a:lnTo>
                  <a:lnTo>
                    <a:pt x="f281" y="f404"/>
                  </a:lnTo>
                  <a:lnTo>
                    <a:pt x="f281" y="f405"/>
                  </a:lnTo>
                  <a:lnTo>
                    <a:pt x="f406" y="f407"/>
                  </a:lnTo>
                  <a:lnTo>
                    <a:pt x="f408" y="f409"/>
                  </a:lnTo>
                  <a:lnTo>
                    <a:pt x="f410" y="f411"/>
                  </a:lnTo>
                  <a:lnTo>
                    <a:pt x="f412" y="f413"/>
                  </a:lnTo>
                  <a:lnTo>
                    <a:pt x="f414" y="f415"/>
                  </a:lnTo>
                  <a:lnTo>
                    <a:pt x="f416" y="f417"/>
                  </a:lnTo>
                  <a:lnTo>
                    <a:pt x="f418" y="f419"/>
                  </a:lnTo>
                  <a:lnTo>
                    <a:pt x="f420" y="f419"/>
                  </a:lnTo>
                  <a:lnTo>
                    <a:pt x="f421" y="f417"/>
                  </a:lnTo>
                  <a:lnTo>
                    <a:pt x="f422" y="f423"/>
                  </a:lnTo>
                  <a:lnTo>
                    <a:pt x="f424" y="f425"/>
                  </a:lnTo>
                  <a:lnTo>
                    <a:pt x="f426" y="f427"/>
                  </a:lnTo>
                  <a:lnTo>
                    <a:pt x="f428" y="f429"/>
                  </a:lnTo>
                  <a:lnTo>
                    <a:pt x="f430" y="f431"/>
                  </a:lnTo>
                  <a:lnTo>
                    <a:pt x="f432" y="f433"/>
                  </a:lnTo>
                  <a:lnTo>
                    <a:pt x="f261" y="f405"/>
                  </a:lnTo>
                  <a:lnTo>
                    <a:pt x="f219" y="f434"/>
                  </a:lnTo>
                  <a:lnTo>
                    <a:pt x="f435" y="f436"/>
                  </a:lnTo>
                  <a:lnTo>
                    <a:pt x="f437" y="f438"/>
                  </a:lnTo>
                  <a:lnTo>
                    <a:pt x="f439" y="f440"/>
                  </a:lnTo>
                  <a:lnTo>
                    <a:pt x="f441" y="f442"/>
                  </a:lnTo>
                  <a:lnTo>
                    <a:pt x="f242" y="f443"/>
                  </a:lnTo>
                  <a:lnTo>
                    <a:pt x="f255" y="f444"/>
                  </a:lnTo>
                  <a:lnTo>
                    <a:pt x="f211" y="f445"/>
                  </a:lnTo>
                  <a:lnTo>
                    <a:pt x="f211" y="f446"/>
                  </a:lnTo>
                  <a:lnTo>
                    <a:pt x="f255" y="f447"/>
                  </a:lnTo>
                  <a:lnTo>
                    <a:pt x="f448" y="f449"/>
                  </a:lnTo>
                  <a:lnTo>
                    <a:pt x="f213" y="f450"/>
                  </a:lnTo>
                  <a:lnTo>
                    <a:pt x="f451" y="f452"/>
                  </a:lnTo>
                  <a:lnTo>
                    <a:pt x="f453" y="f454"/>
                  </a:lnTo>
                  <a:lnTo>
                    <a:pt x="f455" y="f456"/>
                  </a:lnTo>
                  <a:lnTo>
                    <a:pt x="f229" y="f457"/>
                  </a:lnTo>
                  <a:lnTo>
                    <a:pt x="f458" y="f459"/>
                  </a:lnTo>
                  <a:lnTo>
                    <a:pt x="f263" y="f460"/>
                  </a:lnTo>
                  <a:lnTo>
                    <a:pt x="f461" y="f462"/>
                  </a:lnTo>
                  <a:lnTo>
                    <a:pt x="f461" y="f463"/>
                  </a:lnTo>
                  <a:lnTo>
                    <a:pt x="f263" y="f464"/>
                  </a:lnTo>
                  <a:lnTo>
                    <a:pt x="f458" y="f465"/>
                  </a:lnTo>
                  <a:lnTo>
                    <a:pt x="f229" y="f466"/>
                  </a:lnTo>
                  <a:lnTo>
                    <a:pt x="f222" y="f467"/>
                  </a:lnTo>
                  <a:lnTo>
                    <a:pt x="f233" y="f468"/>
                  </a:lnTo>
                  <a:lnTo>
                    <a:pt x="f469" y="f470"/>
                  </a:lnTo>
                  <a:lnTo>
                    <a:pt x="f471" y="f472"/>
                  </a:lnTo>
                  <a:lnTo>
                    <a:pt x="f451" y="f473"/>
                  </a:lnTo>
                  <a:lnTo>
                    <a:pt x="f474" y="f475"/>
                  </a:lnTo>
                  <a:lnTo>
                    <a:pt x="f448" y="f476"/>
                  </a:lnTo>
                  <a:lnTo>
                    <a:pt x="f253" y="f477"/>
                  </a:lnTo>
                  <a:lnTo>
                    <a:pt x="f478" y="f479"/>
                  </a:lnTo>
                  <a:lnTo>
                    <a:pt x="f480" y="f481"/>
                  </a:lnTo>
                  <a:lnTo>
                    <a:pt x="f482" y="f483"/>
                  </a:lnTo>
                  <a:lnTo>
                    <a:pt x="f484" y="f483"/>
                  </a:lnTo>
                  <a:lnTo>
                    <a:pt x="f485" y="f483"/>
                  </a:lnTo>
                  <a:lnTo>
                    <a:pt x="f203" y="f483"/>
                  </a:lnTo>
                  <a:lnTo>
                    <a:pt x="f486" y="f481"/>
                  </a:lnTo>
                  <a:lnTo>
                    <a:pt x="f487" y="f488"/>
                  </a:lnTo>
                  <a:lnTo>
                    <a:pt x="f489" y="f490"/>
                  </a:lnTo>
                  <a:lnTo>
                    <a:pt x="f491" y="f476"/>
                  </a:lnTo>
                  <a:lnTo>
                    <a:pt x="f492" y="f493"/>
                  </a:lnTo>
                  <a:lnTo>
                    <a:pt x="f494" y="f473"/>
                  </a:lnTo>
                  <a:lnTo>
                    <a:pt x="f495" y="f472"/>
                  </a:lnTo>
                  <a:lnTo>
                    <a:pt x="f496" y="f470"/>
                  </a:lnTo>
                  <a:lnTo>
                    <a:pt x="f190" y="f468"/>
                  </a:lnTo>
                  <a:lnTo>
                    <a:pt x="f497" y="f467"/>
                  </a:lnTo>
                  <a:lnTo>
                    <a:pt x="f188" y="f498"/>
                  </a:lnTo>
                  <a:lnTo>
                    <a:pt x="f150" y="f499"/>
                  </a:lnTo>
                  <a:lnTo>
                    <a:pt x="f500" y="f501"/>
                  </a:lnTo>
                  <a:lnTo>
                    <a:pt x="f502" y="f503"/>
                  </a:lnTo>
                  <a:lnTo>
                    <a:pt x="f502" y="f504"/>
                  </a:lnTo>
                  <a:lnTo>
                    <a:pt x="f500" y="f460"/>
                  </a:lnTo>
                  <a:lnTo>
                    <a:pt x="f150" y="f459"/>
                  </a:lnTo>
                  <a:lnTo>
                    <a:pt x="f188" y="f505"/>
                  </a:lnTo>
                  <a:lnTo>
                    <a:pt x="f506" y="f507"/>
                  </a:lnTo>
                  <a:lnTo>
                    <a:pt x="f192" y="f508"/>
                  </a:lnTo>
                  <a:lnTo>
                    <a:pt x="f509" y="f452"/>
                  </a:lnTo>
                  <a:lnTo>
                    <a:pt x="f195" y="f510"/>
                  </a:lnTo>
                  <a:lnTo>
                    <a:pt x="f511" y="f512"/>
                  </a:lnTo>
                  <a:lnTo>
                    <a:pt x="f197" y="f513"/>
                  </a:lnTo>
                  <a:lnTo>
                    <a:pt x="f514" y="f515"/>
                  </a:lnTo>
                  <a:lnTo>
                    <a:pt x="f514" y="f445"/>
                  </a:lnTo>
                  <a:lnTo>
                    <a:pt x="f516" y="f517"/>
                  </a:lnTo>
                  <a:lnTo>
                    <a:pt x="f518" y="f519"/>
                  </a:lnTo>
                  <a:lnTo>
                    <a:pt x="f520" y="f521"/>
                  </a:lnTo>
                  <a:lnTo>
                    <a:pt x="f522" y="f436"/>
                  </a:lnTo>
                  <a:lnTo>
                    <a:pt x="f158" y="f434"/>
                  </a:lnTo>
                  <a:lnTo>
                    <a:pt x="f523" y="f524"/>
                  </a:lnTo>
                  <a:lnTo>
                    <a:pt x="f188" y="f525"/>
                  </a:lnTo>
                  <a:lnTo>
                    <a:pt x="f526" y="f525"/>
                  </a:lnTo>
                  <a:lnTo>
                    <a:pt x="f527" y="f405"/>
                  </a:lnTo>
                  <a:lnTo>
                    <a:pt x="f528" y="f529"/>
                  </a:lnTo>
                  <a:lnTo>
                    <a:pt x="f142" y="f436"/>
                  </a:lnTo>
                  <a:lnTo>
                    <a:pt x="f530" y="f531"/>
                  </a:lnTo>
                  <a:lnTo>
                    <a:pt x="f532" y="f521"/>
                  </a:lnTo>
                  <a:lnTo>
                    <a:pt x="f533" y="f534"/>
                  </a:lnTo>
                  <a:lnTo>
                    <a:pt x="f535" y="f440"/>
                  </a:lnTo>
                  <a:lnTo>
                    <a:pt x="f536" y="f440"/>
                  </a:lnTo>
                  <a:lnTo>
                    <a:pt x="f537" y="f534"/>
                  </a:lnTo>
                  <a:lnTo>
                    <a:pt x="f136" y="f521"/>
                  </a:lnTo>
                  <a:lnTo>
                    <a:pt x="f135" y="f538"/>
                  </a:lnTo>
                  <a:lnTo>
                    <a:pt x="f134" y="f539"/>
                  </a:lnTo>
                  <a:lnTo>
                    <a:pt x="f6" y="f405"/>
                  </a:lnTo>
                  <a:lnTo>
                    <a:pt x="f132" y="f407"/>
                  </a:lnTo>
                  <a:lnTo>
                    <a:pt x="f132" y="f540"/>
                  </a:lnTo>
                  <a:lnTo>
                    <a:pt x="f132" y="f541"/>
                  </a:lnTo>
                  <a:lnTo>
                    <a:pt x="f542" y="f543"/>
                  </a:lnTo>
                  <a:lnTo>
                    <a:pt x="f544" y="f545"/>
                  </a:lnTo>
                  <a:lnTo>
                    <a:pt x="f109" y="f546"/>
                  </a:lnTo>
                  <a:lnTo>
                    <a:pt x="f111" y="f547"/>
                  </a:lnTo>
                  <a:lnTo>
                    <a:pt x="f126" y="f548"/>
                  </a:lnTo>
                  <a:lnTo>
                    <a:pt x="f549" y="f550"/>
                  </a:lnTo>
                  <a:lnTo>
                    <a:pt x="f113" y="f551"/>
                  </a:lnTo>
                  <a:lnTo>
                    <a:pt x="f549" y="f552"/>
                  </a:lnTo>
                  <a:lnTo>
                    <a:pt x="f111" y="f553"/>
                  </a:lnTo>
                  <a:lnTo>
                    <a:pt x="f109" y="f554"/>
                  </a:lnTo>
                  <a:lnTo>
                    <a:pt x="f555" y="f556"/>
                  </a:lnTo>
                  <a:lnTo>
                    <a:pt x="f544" y="f49"/>
                  </a:lnTo>
                  <a:lnTo>
                    <a:pt x="f6" y="f7"/>
                  </a:lnTo>
                  <a:close/>
                </a:path>
              </a:pathLst>
            </a:custGeom>
            <a:solidFill>
              <a:srgbClr val="FFFFCC"/>
            </a:solidFill>
            <a:ln w="28440">
              <a:solidFill>
                <a:srgbClr val="000000"/>
              </a:solidFill>
              <a:prstDash val="solid"/>
              <a:miter/>
            </a:ln>
          </p:spPr>
          <p:txBody>
            <a:bodyPr wrap="square" lIns="90000" tIns="46800" rIns="90000" bIns="46800" anchor="t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85B8A93-B047-A56B-532F-FBE5CD75CA48}"/>
                </a:ext>
              </a:extLst>
            </p:cNvPr>
            <p:cNvSpPr/>
            <p:nvPr/>
          </p:nvSpPr>
          <p:spPr>
            <a:xfrm>
              <a:off x="2781720" y="3341520"/>
              <a:ext cx="1706759" cy="27810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21600"/>
                <a:gd name="f6" fmla="val 3813"/>
                <a:gd name="f7" fmla="val 10590"/>
                <a:gd name="f8" fmla="val 3927"/>
                <a:gd name="f9" fmla="val 10513"/>
                <a:gd name="f10" fmla="val 4078"/>
                <a:gd name="f11" fmla="val 10425"/>
                <a:gd name="f12" fmla="val 4210"/>
                <a:gd name="f13" fmla="val 10359"/>
                <a:gd name="f14" fmla="val 4361"/>
                <a:gd name="f15" fmla="val 10315"/>
                <a:gd name="f16" fmla="val 4682"/>
                <a:gd name="f17" fmla="val 10237"/>
                <a:gd name="f18" fmla="val 5041"/>
                <a:gd name="f19" fmla="val 10193"/>
                <a:gd name="f20" fmla="val 5456"/>
                <a:gd name="f21" fmla="val 10171"/>
                <a:gd name="f22" fmla="val 5853"/>
                <a:gd name="f23" fmla="val 6249"/>
                <a:gd name="f24" fmla="val 10260"/>
                <a:gd name="f25" fmla="val 6646"/>
                <a:gd name="f26" fmla="val 10337"/>
                <a:gd name="f27" fmla="val 7004"/>
                <a:gd name="f28" fmla="val 10469"/>
                <a:gd name="f29" fmla="val 7363"/>
                <a:gd name="f30" fmla="val 10612"/>
                <a:gd name="f31" fmla="val 7665"/>
                <a:gd name="f32" fmla="val 10788"/>
                <a:gd name="f33" fmla="val 7911"/>
                <a:gd name="f34" fmla="val 10998"/>
                <a:gd name="f35" fmla="val 8024"/>
                <a:gd name="f36" fmla="val 11097"/>
                <a:gd name="f37" fmla="val 8137"/>
                <a:gd name="f38" fmla="val 11207"/>
                <a:gd name="f39" fmla="val 8194"/>
                <a:gd name="f40" fmla="val 11340"/>
                <a:gd name="f41" fmla="val 8269"/>
                <a:gd name="f42" fmla="val 11461"/>
                <a:gd name="f43" fmla="val 8307"/>
                <a:gd name="f44" fmla="val 11593"/>
                <a:gd name="f45" fmla="val 11714"/>
                <a:gd name="f46" fmla="val 11868"/>
                <a:gd name="f47" fmla="val 12012"/>
                <a:gd name="f48" fmla="val 12265"/>
                <a:gd name="f49" fmla="val 8062"/>
                <a:gd name="f50" fmla="val 12519"/>
                <a:gd name="f51" fmla="val 7873"/>
                <a:gd name="f52" fmla="val 12706"/>
                <a:gd name="f53" fmla="val 7627"/>
                <a:gd name="f54" fmla="val 12904"/>
                <a:gd name="f55" fmla="val 13048"/>
                <a:gd name="f56" fmla="val 7080"/>
                <a:gd name="f57" fmla="val 13180"/>
                <a:gd name="f58" fmla="val 6759"/>
                <a:gd name="f59" fmla="val 13257"/>
                <a:gd name="f60" fmla="val 6419"/>
                <a:gd name="f61" fmla="val 13345"/>
                <a:gd name="f62" fmla="val 6098"/>
                <a:gd name="f63" fmla="val 13389"/>
                <a:gd name="f64" fmla="val 5739"/>
                <a:gd name="f65" fmla="val 5418"/>
                <a:gd name="f66" fmla="val 5079"/>
                <a:gd name="f67" fmla="val 4758"/>
                <a:gd name="f68" fmla="val 13301"/>
                <a:gd name="f69" fmla="val 4474"/>
                <a:gd name="f70" fmla="val 13213"/>
                <a:gd name="f71" fmla="val 4172"/>
                <a:gd name="f72" fmla="val 13114"/>
                <a:gd name="f73" fmla="val 3965"/>
                <a:gd name="f74" fmla="val 12982"/>
                <a:gd name="f75" fmla="val 3738"/>
                <a:gd name="f76" fmla="val 12838"/>
                <a:gd name="f77" fmla="val 3493"/>
                <a:gd name="f78" fmla="val 3228"/>
                <a:gd name="f79" fmla="val 12607"/>
                <a:gd name="f80" fmla="val 2945"/>
                <a:gd name="f81" fmla="val 2700"/>
                <a:gd name="f82" fmla="val 12431"/>
                <a:gd name="f83" fmla="val 2397"/>
                <a:gd name="f84" fmla="val 12375"/>
                <a:gd name="f85" fmla="val 2152"/>
                <a:gd name="f86" fmla="val 12331"/>
                <a:gd name="f87" fmla="val 1888"/>
                <a:gd name="f88" fmla="val 12309"/>
                <a:gd name="f89" fmla="val 1642"/>
                <a:gd name="f90" fmla="val 1397"/>
                <a:gd name="f91" fmla="val 1170"/>
                <a:gd name="f92" fmla="val 12397"/>
                <a:gd name="f93" fmla="val 962"/>
                <a:gd name="f94" fmla="val 12453"/>
                <a:gd name="f95" fmla="val 774"/>
                <a:gd name="f96" fmla="val 12563"/>
                <a:gd name="f97" fmla="val 623"/>
                <a:gd name="f98" fmla="val 12684"/>
                <a:gd name="f99" fmla="val 528"/>
                <a:gd name="f100" fmla="val 453"/>
                <a:gd name="f101" fmla="val 13026"/>
                <a:gd name="f102" fmla="val 339"/>
                <a:gd name="f103" fmla="val 13477"/>
                <a:gd name="f104" fmla="val 226"/>
                <a:gd name="f105" fmla="val 13984"/>
                <a:gd name="f106" fmla="val 151"/>
                <a:gd name="f107" fmla="val 14535"/>
                <a:gd name="f108" fmla="val 113"/>
                <a:gd name="f109" fmla="val 15075"/>
                <a:gd name="f110" fmla="val 15626"/>
                <a:gd name="f111" fmla="val 16133"/>
                <a:gd name="f112" fmla="val 188"/>
                <a:gd name="f113" fmla="val 16376"/>
                <a:gd name="f114" fmla="val 264"/>
                <a:gd name="f115" fmla="val 16585"/>
                <a:gd name="f116" fmla="val 16773"/>
                <a:gd name="f117" fmla="val 16938"/>
                <a:gd name="f118" fmla="val 1095"/>
                <a:gd name="f119" fmla="val 16883"/>
                <a:gd name="f120" fmla="val 1963"/>
                <a:gd name="f121" fmla="val 16795"/>
                <a:gd name="f122" fmla="val 16751"/>
                <a:gd name="f123" fmla="val 16706"/>
                <a:gd name="f124" fmla="val 5022"/>
                <a:gd name="f125" fmla="val 16684"/>
                <a:gd name="f126" fmla="val 5947"/>
                <a:gd name="f127" fmla="val 7948"/>
                <a:gd name="f128" fmla="val 16839"/>
                <a:gd name="f129" fmla="val 8458"/>
                <a:gd name="f130" fmla="val 16916"/>
                <a:gd name="f131" fmla="val 8893"/>
                <a:gd name="f132" fmla="val 17026"/>
                <a:gd name="f133" fmla="val 9289"/>
                <a:gd name="f134" fmla="val 17158"/>
                <a:gd name="f135" fmla="val 9572"/>
                <a:gd name="f136" fmla="val 17280"/>
                <a:gd name="f137" fmla="val 9799"/>
                <a:gd name="f138" fmla="val 17412"/>
                <a:gd name="f139" fmla="val 9969"/>
                <a:gd name="f140" fmla="val 17555"/>
                <a:gd name="f141" fmla="val 10120"/>
                <a:gd name="f142" fmla="val 17687"/>
                <a:gd name="f143" fmla="val 10158"/>
                <a:gd name="f144" fmla="val 17831"/>
                <a:gd name="f145" fmla="val 10195"/>
                <a:gd name="f146" fmla="val 17974"/>
                <a:gd name="f147" fmla="val 18128"/>
                <a:gd name="f148" fmla="val 10082"/>
                <a:gd name="f149" fmla="val 18271"/>
                <a:gd name="f150" fmla="val 18426"/>
                <a:gd name="f151" fmla="val 9837"/>
                <a:gd name="f152" fmla="val 18569"/>
                <a:gd name="f153" fmla="val 9648"/>
                <a:gd name="f154" fmla="val 18701"/>
                <a:gd name="f155" fmla="val 9440"/>
                <a:gd name="f156" fmla="val 18822"/>
                <a:gd name="f157" fmla="val 9213"/>
                <a:gd name="f158" fmla="val 18999"/>
                <a:gd name="f159" fmla="val 9044"/>
                <a:gd name="f160" fmla="val 19186"/>
                <a:gd name="f161" fmla="val 19395"/>
                <a:gd name="f162" fmla="val 8817"/>
                <a:gd name="f163" fmla="val 19627"/>
                <a:gd name="f164" fmla="val 8779"/>
                <a:gd name="f165" fmla="val 19858"/>
                <a:gd name="f166" fmla="val 20112"/>
                <a:gd name="f167" fmla="val 8855"/>
                <a:gd name="f168" fmla="val 20354"/>
                <a:gd name="f169" fmla="val 8968"/>
                <a:gd name="f170" fmla="val 20586"/>
                <a:gd name="f171" fmla="val 9138"/>
                <a:gd name="f172" fmla="val 20817"/>
                <a:gd name="f173" fmla="val 9365"/>
                <a:gd name="f174" fmla="val 21026"/>
                <a:gd name="f175" fmla="val 9610"/>
                <a:gd name="f176" fmla="val 21192"/>
                <a:gd name="f177" fmla="val 9950"/>
                <a:gd name="f178" fmla="val 21368"/>
                <a:gd name="f179" fmla="val 21445"/>
                <a:gd name="f180" fmla="val 10346"/>
                <a:gd name="f181" fmla="val 21511"/>
                <a:gd name="f182" fmla="val 10516"/>
                <a:gd name="f183" fmla="val 21555"/>
                <a:gd name="f184" fmla="val 10743"/>
                <a:gd name="f185" fmla="val 10988"/>
                <a:gd name="f186" fmla="val 21644"/>
                <a:gd name="f187" fmla="val 11215"/>
                <a:gd name="f188" fmla="val 21666"/>
                <a:gd name="f189" fmla="val 11498"/>
                <a:gd name="f190" fmla="val 11762"/>
                <a:gd name="f191" fmla="val 12253"/>
                <a:gd name="f192" fmla="val 12763"/>
                <a:gd name="f193" fmla="val 21577"/>
                <a:gd name="f194" fmla="val 13197"/>
                <a:gd name="f195" fmla="val 21467"/>
                <a:gd name="f196" fmla="val 13556"/>
                <a:gd name="f197" fmla="val 21346"/>
                <a:gd name="f198" fmla="val 13896"/>
                <a:gd name="f199" fmla="val 14179"/>
                <a:gd name="f200" fmla="val 14444"/>
                <a:gd name="f201" fmla="val 20839"/>
                <a:gd name="f202" fmla="val 14576"/>
                <a:gd name="f203" fmla="val 20641"/>
                <a:gd name="f204" fmla="val 14727"/>
                <a:gd name="f205" fmla="val 20431"/>
                <a:gd name="f206" fmla="val 14765"/>
                <a:gd name="f207" fmla="val 20200"/>
                <a:gd name="f208" fmla="val 14802"/>
                <a:gd name="f209" fmla="val 19991"/>
                <a:gd name="f210" fmla="val 19759"/>
                <a:gd name="f211" fmla="val 14613"/>
                <a:gd name="f212" fmla="val 19550"/>
                <a:gd name="f213" fmla="val 19307"/>
                <a:gd name="f214" fmla="val 14217"/>
                <a:gd name="f215" fmla="val 19098"/>
                <a:gd name="f216" fmla="val 13934"/>
                <a:gd name="f217" fmla="val 18911"/>
                <a:gd name="f218" fmla="val 13669"/>
                <a:gd name="f219" fmla="val 18745"/>
                <a:gd name="f220" fmla="val 13462"/>
                <a:gd name="f221" fmla="val 18547"/>
                <a:gd name="f222" fmla="val 13311"/>
                <a:gd name="f223" fmla="val 18337"/>
                <a:gd name="f224" fmla="val 18150"/>
                <a:gd name="f225" fmla="val 13122"/>
                <a:gd name="f226" fmla="val 17941"/>
                <a:gd name="f227" fmla="val 17720"/>
                <a:gd name="f228" fmla="val 17533"/>
                <a:gd name="f229" fmla="val 17346"/>
                <a:gd name="f230" fmla="val 13273"/>
                <a:gd name="f231" fmla="val 13386"/>
                <a:gd name="f232" fmla="val 16982"/>
                <a:gd name="f233" fmla="val 13537"/>
                <a:gd name="f234" fmla="val 13707"/>
                <a:gd name="f235" fmla="val 16607"/>
                <a:gd name="f236" fmla="val 14104"/>
                <a:gd name="f237" fmla="val 16519"/>
                <a:gd name="f238" fmla="val 14330"/>
                <a:gd name="f239" fmla="val 16453"/>
                <a:gd name="f240" fmla="val 14538"/>
                <a:gd name="f241" fmla="val 16431"/>
                <a:gd name="f242" fmla="val 14897"/>
                <a:gd name="f243" fmla="val 15406"/>
                <a:gd name="f244" fmla="val 16497"/>
                <a:gd name="f245" fmla="val 16105"/>
                <a:gd name="f246" fmla="val 16541"/>
                <a:gd name="f247" fmla="val 16898"/>
                <a:gd name="f248" fmla="val 17804"/>
                <a:gd name="f249" fmla="val 16651"/>
                <a:gd name="f250" fmla="val 18786"/>
                <a:gd name="f251" fmla="val 19844"/>
                <a:gd name="f252" fmla="val 16728"/>
                <a:gd name="f253" fmla="val 20920"/>
                <a:gd name="f254" fmla="val 21109"/>
                <a:gd name="f255" fmla="val 21241"/>
                <a:gd name="f256" fmla="val 16222"/>
                <a:gd name="f257" fmla="val 21392"/>
                <a:gd name="f258" fmla="val 15946"/>
                <a:gd name="f259" fmla="val 15648"/>
                <a:gd name="f260" fmla="val 21543"/>
                <a:gd name="f261" fmla="val 15351"/>
                <a:gd name="f262" fmla="val 21618"/>
                <a:gd name="f263" fmla="val 15042"/>
                <a:gd name="f264" fmla="val 14745"/>
                <a:gd name="f265" fmla="val 14447"/>
                <a:gd name="f266" fmla="val 14150"/>
                <a:gd name="f267" fmla="val 21581"/>
                <a:gd name="f268" fmla="val 13852"/>
                <a:gd name="f269" fmla="val 21505"/>
                <a:gd name="f270" fmla="val 13577"/>
                <a:gd name="f271" fmla="val 21430"/>
                <a:gd name="f272" fmla="val 21354"/>
                <a:gd name="f273" fmla="val 12816"/>
                <a:gd name="f274" fmla="val 21146"/>
                <a:gd name="f275" fmla="val 21033"/>
                <a:gd name="f276" fmla="val 20769"/>
                <a:gd name="f277" fmla="val 12144"/>
                <a:gd name="f278" fmla="val 20637"/>
                <a:gd name="f279" fmla="val 12034"/>
                <a:gd name="f280" fmla="val 20486"/>
                <a:gd name="f281" fmla="val 11946"/>
                <a:gd name="f282" fmla="val 20297"/>
                <a:gd name="f283" fmla="val 11891"/>
                <a:gd name="f284" fmla="val 20165"/>
                <a:gd name="f285" fmla="val 11846"/>
                <a:gd name="f286" fmla="val 19976"/>
                <a:gd name="f287" fmla="val 11824"/>
                <a:gd name="f288" fmla="val 19806"/>
                <a:gd name="f289" fmla="val 11802"/>
                <a:gd name="f290" fmla="val 19390"/>
                <a:gd name="f291" fmla="val 18956"/>
                <a:gd name="f292" fmla="val 18503"/>
                <a:gd name="f293" fmla="val 11968"/>
                <a:gd name="f294" fmla="val 17993"/>
                <a:gd name="f295" fmla="val 12078"/>
                <a:gd name="f296" fmla="val 17653"/>
                <a:gd name="f297" fmla="val 17332"/>
                <a:gd name="f298" fmla="val 12199"/>
                <a:gd name="f299" fmla="val 17049"/>
                <a:gd name="f300" fmla="val 12221"/>
                <a:gd name="f301" fmla="val 16747"/>
                <a:gd name="f302" fmla="val 12243"/>
                <a:gd name="f303" fmla="val 16464"/>
                <a:gd name="f304" fmla="val 16218"/>
                <a:gd name="f305" fmla="val 15992"/>
                <a:gd name="f306" fmla="val 15746"/>
                <a:gd name="f307" fmla="val 15520"/>
                <a:gd name="f308" fmla="val 12155"/>
                <a:gd name="f309" fmla="val 15350"/>
                <a:gd name="f310" fmla="val 12122"/>
                <a:gd name="f311" fmla="val 15161"/>
                <a:gd name="f312" fmla="val 12056"/>
                <a:gd name="f313" fmla="val 14972"/>
                <a:gd name="f314" fmla="val 11990"/>
                <a:gd name="f315" fmla="val 14689"/>
                <a:gd name="f316" fmla="val 11670"/>
                <a:gd name="f317" fmla="val 14255"/>
                <a:gd name="f318" fmla="val 11483"/>
                <a:gd name="f319" fmla="val 11295"/>
                <a:gd name="f320" fmla="val 14028"/>
                <a:gd name="f321" fmla="val 11086"/>
                <a:gd name="f322" fmla="val 13972"/>
                <a:gd name="f323" fmla="val 10888"/>
                <a:gd name="f324" fmla="val 10700"/>
                <a:gd name="f325" fmla="val 14009"/>
                <a:gd name="f326" fmla="val 14066"/>
                <a:gd name="f327" fmla="val 10215"/>
                <a:gd name="f328" fmla="val 14406"/>
                <a:gd name="f329" fmla="val 10006"/>
                <a:gd name="f330" fmla="val 14651"/>
                <a:gd name="f331" fmla="val 9830"/>
                <a:gd name="f332" fmla="val 14878"/>
                <a:gd name="f333" fmla="val 9686"/>
                <a:gd name="f334" fmla="val 15123"/>
                <a:gd name="f335" fmla="val 9554"/>
                <a:gd name="f336" fmla="val 9477"/>
                <a:gd name="f337" fmla="val 15558"/>
                <a:gd name="f338" fmla="val 9411"/>
                <a:gd name="f339" fmla="val 15803"/>
                <a:gd name="f340" fmla="val 9345"/>
                <a:gd name="f341" fmla="val 16030"/>
                <a:gd name="f342" fmla="val 9323"/>
                <a:gd name="f343" fmla="val 16256"/>
                <a:gd name="f344" fmla="val 9301"/>
                <a:gd name="f345" fmla="val 16690"/>
                <a:gd name="f346" fmla="val 9367"/>
                <a:gd name="f347" fmla="val 17767"/>
                <a:gd name="f348" fmla="val 9598"/>
                <a:gd name="f349" fmla="val 18163"/>
                <a:gd name="f350" fmla="val 9731"/>
                <a:gd name="f351" fmla="val 18597"/>
                <a:gd name="f352" fmla="val 9874"/>
                <a:gd name="f353" fmla="val 18994"/>
                <a:gd name="f354" fmla="val 19428"/>
                <a:gd name="f355" fmla="val 10083"/>
                <a:gd name="f356" fmla="val 19617"/>
                <a:gd name="f357" fmla="val 10127"/>
                <a:gd name="f358" fmla="val 10149"/>
                <a:gd name="f359" fmla="val 20013"/>
                <a:gd name="f360" fmla="val 20240"/>
                <a:gd name="f361" fmla="val 20410"/>
                <a:gd name="f362" fmla="val 10105"/>
                <a:gd name="f363" fmla="val 10061"/>
                <a:gd name="f364" fmla="val 20844"/>
                <a:gd name="f365" fmla="val 9984"/>
                <a:gd name="f366" fmla="val 9896"/>
                <a:gd name="f367" fmla="val 21203"/>
                <a:gd name="f368" fmla="val 9753"/>
                <a:gd name="f369" fmla="val 21279"/>
                <a:gd name="f370" fmla="val 9642"/>
                <a:gd name="f371" fmla="val 9521"/>
                <a:gd name="f372" fmla="val 9246"/>
                <a:gd name="f373" fmla="val 8904"/>
                <a:gd name="f374" fmla="val 8540"/>
                <a:gd name="f375" fmla="val 8144"/>
                <a:gd name="f376" fmla="val 7714"/>
                <a:gd name="f377" fmla="val 7295"/>
                <a:gd name="f378" fmla="val 6446"/>
                <a:gd name="f379" fmla="val 20995"/>
                <a:gd name="f380" fmla="val 5686"/>
                <a:gd name="f381" fmla="val 20958"/>
                <a:gd name="f382" fmla="val 5366"/>
                <a:gd name="f383" fmla="val 5091"/>
                <a:gd name="f384" fmla="val 4860"/>
                <a:gd name="f385" fmla="val 4716"/>
                <a:gd name="f386" fmla="val 20127"/>
                <a:gd name="f387" fmla="val 4992"/>
                <a:gd name="f388" fmla="val 5069"/>
                <a:gd name="f389" fmla="val 19032"/>
                <a:gd name="f390" fmla="val 5157"/>
                <a:gd name="f391" fmla="val 18465"/>
                <a:gd name="f392" fmla="val 5201"/>
                <a:gd name="f393" fmla="val 17842"/>
                <a:gd name="f394" fmla="val 5245"/>
                <a:gd name="f395" fmla="val 17219"/>
                <a:gd name="f396" fmla="val 5267"/>
                <a:gd name="f397" fmla="val 16615"/>
                <a:gd name="f398" fmla="val 15369"/>
                <a:gd name="f399" fmla="val 14840"/>
                <a:gd name="f400" fmla="val 14293"/>
                <a:gd name="f401" fmla="val 13783"/>
                <a:gd name="f402" fmla="val 5014"/>
                <a:gd name="f403" fmla="val 4926"/>
                <a:gd name="f404" fmla="val 13027"/>
                <a:gd name="f405" fmla="val 4815"/>
                <a:gd name="f406" fmla="val 12725"/>
                <a:gd name="f407" fmla="val 12480"/>
                <a:gd name="f408" fmla="val 4606"/>
                <a:gd name="f409" fmla="val 12291"/>
                <a:gd name="f410" fmla="val 4496"/>
                <a:gd name="f411" fmla="val 12197"/>
                <a:gd name="f412" fmla="val 4397"/>
                <a:gd name="f413" fmla="val 12083"/>
                <a:gd name="f414" fmla="val 4286"/>
                <a:gd name="f415" fmla="val 12046"/>
                <a:gd name="f416" fmla="val 4187"/>
                <a:gd name="f417" fmla="val 12008"/>
                <a:gd name="f418" fmla="val 4077"/>
                <a:gd name="f419" fmla="val 3967"/>
                <a:gd name="f420" fmla="val 12121"/>
                <a:gd name="f421" fmla="val 3868"/>
                <a:gd name="f422" fmla="val 3735"/>
                <a:gd name="f423" fmla="val 3614"/>
                <a:gd name="f424" fmla="val 12442"/>
                <a:gd name="f425" fmla="val 3482"/>
                <a:gd name="f426" fmla="val 12631"/>
                <a:gd name="f427" fmla="val 3361"/>
                <a:gd name="f428" fmla="val 13065"/>
                <a:gd name="f429" fmla="val 3085"/>
                <a:gd name="f430" fmla="val 2766"/>
                <a:gd name="f431" fmla="val 2578"/>
                <a:gd name="f432" fmla="val 2380"/>
                <a:gd name="f433" fmla="val 2171"/>
                <a:gd name="f434" fmla="val 1961"/>
                <a:gd name="f435" fmla="val 1730"/>
                <a:gd name="f436" fmla="val 1498"/>
                <a:gd name="f437" fmla="val 1267"/>
                <a:gd name="f438" fmla="val 13820"/>
                <a:gd name="f439" fmla="val 1057"/>
                <a:gd name="f440" fmla="val 13594"/>
                <a:gd name="f441" fmla="val 837"/>
                <a:gd name="f442" fmla="val 628"/>
                <a:gd name="f443" fmla="val 13103"/>
                <a:gd name="f444" fmla="val 462"/>
                <a:gd name="f445" fmla="val 308"/>
                <a:gd name="f446" fmla="val 12404"/>
                <a:gd name="f447" fmla="val 187"/>
                <a:gd name="f448" fmla="val 77"/>
                <a:gd name="f449" fmla="val 11574"/>
                <a:gd name="f450" fmla="val 33"/>
                <a:gd name="f451" fmla="val 11102"/>
                <a:gd name="f452" fmla="val 11"/>
                <a:gd name="f453" fmla="val 10667"/>
                <a:gd name="f454" fmla="val 10233"/>
                <a:gd name="f455" fmla="val 286"/>
                <a:gd name="f456" fmla="val 9062"/>
                <a:gd name="f457" fmla="val 8741"/>
                <a:gd name="f458" fmla="val 815"/>
                <a:gd name="f459" fmla="val 8232"/>
                <a:gd name="f460" fmla="val 1035"/>
                <a:gd name="f461" fmla="val 1245"/>
                <a:gd name="f462" fmla="val 1476"/>
                <a:gd name="f463" fmla="val 7835"/>
                <a:gd name="f464" fmla="val 1708"/>
                <a:gd name="f465" fmla="val 7797"/>
                <a:gd name="f466" fmla="val 2193"/>
                <a:gd name="f467" fmla="val 2402"/>
                <a:gd name="f468" fmla="val 2534"/>
                <a:gd name="f469" fmla="val 8175"/>
                <a:gd name="f470" fmla="val 2644"/>
                <a:gd name="f471" fmla="val 2744"/>
                <a:gd name="f472" fmla="val 8420"/>
                <a:gd name="f473" fmla="val 2832"/>
                <a:gd name="f474" fmla="val 8704"/>
                <a:gd name="f475" fmla="val 3019"/>
                <a:gd name="f476" fmla="val 3206"/>
                <a:gd name="f477" fmla="val 3405"/>
                <a:gd name="f478" fmla="val 9327"/>
                <a:gd name="f479" fmla="val 3570"/>
                <a:gd name="f480" fmla="val 9516"/>
                <a:gd name="f481" fmla="val 3890"/>
                <a:gd name="f482" fmla="val 9534"/>
                <a:gd name="f483" fmla="val 4033"/>
                <a:gd name="f484" fmla="val 4165"/>
                <a:gd name="f485" fmla="val 9176"/>
                <a:gd name="f486" fmla="val 4562"/>
                <a:gd name="f487" fmla="val 9006"/>
                <a:gd name="f488" fmla="val 4628"/>
                <a:gd name="f489" fmla="val 4694"/>
                <a:gd name="f490" fmla="val 8534"/>
                <a:gd name="f491" fmla="val 7118"/>
                <a:gd name="f492" fmla="val 4738"/>
                <a:gd name="f493" fmla="val 4771"/>
                <a:gd name="f494" fmla="val 4795"/>
                <a:gd name="f495" fmla="val 3681"/>
                <a:gd name="f496" fmla="val 2662"/>
                <a:gd name="f497" fmla="val 4882"/>
                <a:gd name="f498" fmla="val 1755"/>
                <a:gd name="f499" fmla="val 1359"/>
                <a:gd name="f500" fmla="val 981"/>
                <a:gd name="f501" fmla="val 4837"/>
                <a:gd name="f502" fmla="val 698"/>
                <a:gd name="f503" fmla="val 5322"/>
                <a:gd name="f504" fmla="val 6083"/>
                <a:gd name="f505" fmla="val 6909"/>
                <a:gd name="f506" fmla="val 7780"/>
                <a:gd name="f507" fmla="val 8606"/>
                <a:gd name="f508" fmla="val 9918"/>
                <a:gd name="f509" fmla="val 10282"/>
                <a:gd name="f510" fmla="val 490"/>
                <a:gd name="f511" fmla="val 10381"/>
                <a:gd name="f512" fmla="val 547"/>
                <a:gd name="f513" fmla="val 10491"/>
                <a:gd name="f514" fmla="val 660"/>
                <a:gd name="f515" fmla="val 811"/>
                <a:gd name="f516" fmla="val 10811"/>
                <a:gd name="f517" fmla="val 1208"/>
                <a:gd name="f518" fmla="val 1453"/>
                <a:gd name="f519" fmla="val 10954"/>
                <a:gd name="f520" fmla="val 1718"/>
                <a:gd name="f521" fmla="val 11020"/>
                <a:gd name="f522" fmla="val 11064"/>
                <a:gd name="f523" fmla="val 2265"/>
                <a:gd name="f524" fmla="val 2548"/>
                <a:gd name="f525" fmla="val 2794"/>
                <a:gd name="f526" fmla="val 11042"/>
                <a:gd name="f527" fmla="val 3096"/>
                <a:gd name="f528" fmla="val 10976"/>
                <a:gd name="f529" fmla="val 3341"/>
                <a:gd name="f530" fmla="val 3606"/>
                <a:gd name="f531" fmla="val 10766"/>
                <a:gd name="f532" fmla="+- 0 0 0"/>
                <a:gd name="f533" fmla="*/ f3 1 21600"/>
                <a:gd name="f534" fmla="*/ f4 1 21600"/>
                <a:gd name="f535" fmla="*/ f532 f0 1"/>
                <a:gd name="f536" fmla="*/ 2076 f533 1"/>
                <a:gd name="f537" fmla="*/ 20203 f533 1"/>
                <a:gd name="f538" fmla="*/ 15980 f534 1"/>
                <a:gd name="f539" fmla="*/ 5664 f534 1"/>
                <a:gd name="f540" fmla="*/ 8307 f533 1"/>
                <a:gd name="f541" fmla="*/ 11593 f534 1"/>
                <a:gd name="f542" fmla="*/ f535 1 f2"/>
                <a:gd name="f543" fmla="*/ 453 f533 1"/>
                <a:gd name="f544" fmla="*/ 16938 f534 1"/>
                <a:gd name="f545" fmla="*/ 11500 f533 1"/>
                <a:gd name="f546" fmla="*/ 21600 f534 1"/>
                <a:gd name="f547" fmla="*/ 20920 f533 1"/>
                <a:gd name="f548" fmla="*/ 16751 f534 1"/>
                <a:gd name="f549" fmla="*/ 13972 f533 1"/>
                <a:gd name="f550" fmla="*/ 10888 f534 1"/>
                <a:gd name="f551" fmla="*/ 21033 f533 1"/>
                <a:gd name="f552" fmla="*/ 4716 f534 1"/>
                <a:gd name="f553" fmla="*/ 11102 f533 1"/>
                <a:gd name="f554" fmla="*/ 11 f534 1"/>
                <a:gd name="f555" fmla="+- f542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55">
                  <a:pos x="f540" y="f541"/>
                </a:cxn>
                <a:cxn ang="f555">
                  <a:pos x="f543" y="f544"/>
                </a:cxn>
                <a:cxn ang="f555">
                  <a:pos x="f545" y="f546"/>
                </a:cxn>
                <a:cxn ang="f555">
                  <a:pos x="f547" y="f548"/>
                </a:cxn>
                <a:cxn ang="f555">
                  <a:pos x="f549" y="f550"/>
                </a:cxn>
                <a:cxn ang="f555">
                  <a:pos x="f551" y="f552"/>
                </a:cxn>
                <a:cxn ang="f555">
                  <a:pos x="f553" y="f554"/>
                </a:cxn>
                <a:cxn ang="f555">
                  <a:pos x="f543" y="f552"/>
                </a:cxn>
              </a:cxnLst>
              <a:rect l="f536" t="f539" r="f537" b="f538"/>
              <a:pathLst>
                <a:path w="21600" h="21600">
                  <a:moveTo>
                    <a:pt x="f6" y="f7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19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3" y="f45"/>
                  </a:lnTo>
                  <a:lnTo>
                    <a:pt x="f43" y="f46"/>
                  </a:lnTo>
                  <a:lnTo>
                    <a:pt x="f43" y="f47"/>
                  </a:lnTo>
                  <a:lnTo>
                    <a:pt x="f39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29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3"/>
                  </a:lnTo>
                  <a:lnTo>
                    <a:pt x="f65" y="f63"/>
                  </a:lnTo>
                  <a:lnTo>
                    <a:pt x="f66" y="f61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52"/>
                  </a:lnTo>
                  <a:lnTo>
                    <a:pt x="f78" y="f79"/>
                  </a:lnTo>
                  <a:lnTo>
                    <a:pt x="f80" y="f5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88"/>
                  </a:lnTo>
                  <a:lnTo>
                    <a:pt x="f90" y="f86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76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08" y="f110"/>
                  </a:lnTo>
                  <a:lnTo>
                    <a:pt x="f106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102" y="f116"/>
                  </a:lnTo>
                  <a:lnTo>
                    <a:pt x="f100" y="f117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80" y="f122"/>
                  </a:lnTo>
                  <a:lnTo>
                    <a:pt x="f73" y="f123"/>
                  </a:lnTo>
                  <a:lnTo>
                    <a:pt x="f124" y="f125"/>
                  </a:lnTo>
                  <a:lnTo>
                    <a:pt x="f126" y="f125"/>
                  </a:lnTo>
                  <a:lnTo>
                    <a:pt x="f58" y="f123"/>
                  </a:lnTo>
                  <a:lnTo>
                    <a:pt x="f29" y="f122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3" y="f147"/>
                  </a:lnTo>
                  <a:lnTo>
                    <a:pt x="f148" y="f149"/>
                  </a:lnTo>
                  <a:lnTo>
                    <a:pt x="f139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31" y="f16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64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173" y="f174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41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5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88"/>
                  </a:lnTo>
                  <a:lnTo>
                    <a:pt x="f190" y="f188"/>
                  </a:lnTo>
                  <a:lnTo>
                    <a:pt x="f191" y="f186"/>
                  </a:lnTo>
                  <a:lnTo>
                    <a:pt x="f192" y="f193"/>
                  </a:lnTo>
                  <a:lnTo>
                    <a:pt x="f194" y="f195"/>
                  </a:lnTo>
                  <a:lnTo>
                    <a:pt x="f196" y="f197"/>
                  </a:lnTo>
                  <a:lnTo>
                    <a:pt x="f198" y="f176"/>
                  </a:lnTo>
                  <a:lnTo>
                    <a:pt x="f199" y="f174"/>
                  </a:lnTo>
                  <a:lnTo>
                    <a:pt x="f200" y="f201"/>
                  </a:lnTo>
                  <a:lnTo>
                    <a:pt x="f202" y="f203"/>
                  </a:lnTo>
                  <a:lnTo>
                    <a:pt x="f204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204" y="f210"/>
                  </a:lnTo>
                  <a:lnTo>
                    <a:pt x="f211" y="f212"/>
                  </a:lnTo>
                  <a:lnTo>
                    <a:pt x="f200" y="f213"/>
                  </a:lnTo>
                  <a:lnTo>
                    <a:pt x="f214" y="f215"/>
                  </a:lnTo>
                  <a:lnTo>
                    <a:pt x="f216" y="f217"/>
                  </a:lnTo>
                  <a:lnTo>
                    <a:pt x="f218" y="f219"/>
                  </a:lnTo>
                  <a:lnTo>
                    <a:pt x="f220" y="f221"/>
                  </a:lnTo>
                  <a:lnTo>
                    <a:pt x="f222" y="f223"/>
                  </a:lnTo>
                  <a:lnTo>
                    <a:pt x="f194" y="f224"/>
                  </a:lnTo>
                  <a:lnTo>
                    <a:pt x="f225" y="f226"/>
                  </a:lnTo>
                  <a:lnTo>
                    <a:pt x="f225" y="f227"/>
                  </a:lnTo>
                  <a:lnTo>
                    <a:pt x="f225" y="f228"/>
                  </a:lnTo>
                  <a:lnTo>
                    <a:pt x="f194" y="f229"/>
                  </a:lnTo>
                  <a:lnTo>
                    <a:pt x="f230" y="f134"/>
                  </a:lnTo>
                  <a:lnTo>
                    <a:pt x="f231" y="f232"/>
                  </a:lnTo>
                  <a:lnTo>
                    <a:pt x="f233" y="f128"/>
                  </a:lnTo>
                  <a:lnTo>
                    <a:pt x="f234" y="f123"/>
                  </a:lnTo>
                  <a:lnTo>
                    <a:pt x="f198" y="f235"/>
                  </a:lnTo>
                  <a:lnTo>
                    <a:pt x="f236" y="f237"/>
                  </a:lnTo>
                  <a:lnTo>
                    <a:pt x="f238" y="f239"/>
                  </a:lnTo>
                  <a:lnTo>
                    <a:pt x="f240" y="f241"/>
                  </a:lnTo>
                  <a:lnTo>
                    <a:pt x="f242" y="f239"/>
                  </a:lnTo>
                  <a:lnTo>
                    <a:pt x="f243" y="f244"/>
                  </a:lnTo>
                  <a:lnTo>
                    <a:pt x="f245" y="f246"/>
                  </a:lnTo>
                  <a:lnTo>
                    <a:pt x="f247" y="f235"/>
                  </a:lnTo>
                  <a:lnTo>
                    <a:pt x="f248" y="f249"/>
                  </a:lnTo>
                  <a:lnTo>
                    <a:pt x="f250" y="f125"/>
                  </a:lnTo>
                  <a:lnTo>
                    <a:pt x="f251" y="f252"/>
                  </a:lnTo>
                  <a:lnTo>
                    <a:pt x="f253" y="f122"/>
                  </a:lnTo>
                  <a:lnTo>
                    <a:pt x="f254" y="f244"/>
                  </a:lnTo>
                  <a:lnTo>
                    <a:pt x="f255" y="f256"/>
                  </a:lnTo>
                  <a:lnTo>
                    <a:pt x="f257" y="f258"/>
                  </a:lnTo>
                  <a:lnTo>
                    <a:pt x="f195" y="f259"/>
                  </a:lnTo>
                  <a:lnTo>
                    <a:pt x="f260" y="f261"/>
                  </a:lnTo>
                  <a:lnTo>
                    <a:pt x="f262" y="f263"/>
                  </a:lnTo>
                  <a:lnTo>
                    <a:pt x="f262" y="f264"/>
                  </a:lnTo>
                  <a:lnTo>
                    <a:pt x="f262" y="f265"/>
                  </a:lnTo>
                  <a:lnTo>
                    <a:pt x="f262" y="f266"/>
                  </a:lnTo>
                  <a:lnTo>
                    <a:pt x="f267" y="f268"/>
                  </a:lnTo>
                  <a:lnTo>
                    <a:pt x="f269" y="f270"/>
                  </a:lnTo>
                  <a:lnTo>
                    <a:pt x="f271" y="f68"/>
                  </a:lnTo>
                  <a:lnTo>
                    <a:pt x="f272" y="f55"/>
                  </a:lnTo>
                  <a:lnTo>
                    <a:pt x="f255" y="f273"/>
                  </a:lnTo>
                  <a:lnTo>
                    <a:pt x="f274" y="f79"/>
                  </a:lnTo>
                  <a:lnTo>
                    <a:pt x="f275" y="f82"/>
                  </a:lnTo>
                  <a:lnTo>
                    <a:pt x="f253" y="f48"/>
                  </a:lnTo>
                  <a:lnTo>
                    <a:pt x="f276" y="f277"/>
                  </a:lnTo>
                  <a:lnTo>
                    <a:pt x="f278" y="f279"/>
                  </a:lnTo>
                  <a:lnTo>
                    <a:pt x="f280" y="f281"/>
                  </a:lnTo>
                  <a:lnTo>
                    <a:pt x="f282" y="f283"/>
                  </a:lnTo>
                  <a:lnTo>
                    <a:pt x="f284" y="f285"/>
                  </a:lnTo>
                  <a:lnTo>
                    <a:pt x="f286" y="f287"/>
                  </a:lnTo>
                  <a:lnTo>
                    <a:pt x="f288" y="f289"/>
                  </a:lnTo>
                  <a:lnTo>
                    <a:pt x="f290" y="f287"/>
                  </a:lnTo>
                  <a:lnTo>
                    <a:pt x="f291" y="f283"/>
                  </a:lnTo>
                  <a:lnTo>
                    <a:pt x="f292" y="f293"/>
                  </a:lnTo>
                  <a:lnTo>
                    <a:pt x="f294" y="f295"/>
                  </a:lnTo>
                  <a:lnTo>
                    <a:pt x="f296" y="f277"/>
                  </a:lnTo>
                  <a:lnTo>
                    <a:pt x="f297" y="f298"/>
                  </a:lnTo>
                  <a:lnTo>
                    <a:pt x="f299" y="f300"/>
                  </a:lnTo>
                  <a:lnTo>
                    <a:pt x="f301" y="f302"/>
                  </a:lnTo>
                  <a:lnTo>
                    <a:pt x="f303" y="f302"/>
                  </a:lnTo>
                  <a:lnTo>
                    <a:pt x="f304" y="f302"/>
                  </a:lnTo>
                  <a:lnTo>
                    <a:pt x="f305" y="f300"/>
                  </a:lnTo>
                  <a:lnTo>
                    <a:pt x="f306" y="f298"/>
                  </a:lnTo>
                  <a:lnTo>
                    <a:pt x="f307" y="f308"/>
                  </a:lnTo>
                  <a:lnTo>
                    <a:pt x="f309" y="f310"/>
                  </a:lnTo>
                  <a:lnTo>
                    <a:pt x="f311" y="f312"/>
                  </a:lnTo>
                  <a:lnTo>
                    <a:pt x="f313" y="f314"/>
                  </a:lnTo>
                  <a:lnTo>
                    <a:pt x="f315" y="f285"/>
                  </a:lnTo>
                  <a:lnTo>
                    <a:pt x="f200" y="f316"/>
                  </a:lnTo>
                  <a:lnTo>
                    <a:pt x="f317" y="f318"/>
                  </a:lnTo>
                  <a:lnTo>
                    <a:pt x="f236" y="f319"/>
                  </a:lnTo>
                  <a:lnTo>
                    <a:pt x="f320" y="f321"/>
                  </a:lnTo>
                  <a:lnTo>
                    <a:pt x="f322" y="f323"/>
                  </a:lnTo>
                  <a:lnTo>
                    <a:pt x="f322" y="f324"/>
                  </a:lnTo>
                  <a:lnTo>
                    <a:pt x="f325" y="f9"/>
                  </a:lnTo>
                  <a:lnTo>
                    <a:pt x="f326" y="f13"/>
                  </a:lnTo>
                  <a:lnTo>
                    <a:pt x="f199" y="f327"/>
                  </a:lnTo>
                  <a:lnTo>
                    <a:pt x="f328" y="f329"/>
                  </a:lnTo>
                  <a:lnTo>
                    <a:pt x="f330" y="f331"/>
                  </a:lnTo>
                  <a:lnTo>
                    <a:pt x="f332" y="f333"/>
                  </a:lnTo>
                  <a:lnTo>
                    <a:pt x="f334" y="f335"/>
                  </a:lnTo>
                  <a:lnTo>
                    <a:pt x="f309" y="f336"/>
                  </a:lnTo>
                  <a:lnTo>
                    <a:pt x="f337" y="f338"/>
                  </a:lnTo>
                  <a:lnTo>
                    <a:pt x="f339" y="f340"/>
                  </a:lnTo>
                  <a:lnTo>
                    <a:pt x="f341" y="f342"/>
                  </a:lnTo>
                  <a:lnTo>
                    <a:pt x="f343" y="f344"/>
                  </a:lnTo>
                  <a:lnTo>
                    <a:pt x="f303" y="f342"/>
                  </a:lnTo>
                  <a:lnTo>
                    <a:pt x="f345" y="f340"/>
                  </a:lnTo>
                  <a:lnTo>
                    <a:pt x="f247" y="f346"/>
                  </a:lnTo>
                  <a:lnTo>
                    <a:pt x="f297" y="f336"/>
                  </a:lnTo>
                  <a:lnTo>
                    <a:pt x="f347" y="f348"/>
                  </a:lnTo>
                  <a:lnTo>
                    <a:pt x="f349" y="f350"/>
                  </a:lnTo>
                  <a:lnTo>
                    <a:pt x="f351" y="f352"/>
                  </a:lnTo>
                  <a:lnTo>
                    <a:pt x="f353" y="f329"/>
                  </a:lnTo>
                  <a:lnTo>
                    <a:pt x="f354" y="f355"/>
                  </a:lnTo>
                  <a:lnTo>
                    <a:pt x="f356" y="f357"/>
                  </a:lnTo>
                  <a:lnTo>
                    <a:pt x="f251" y="f358"/>
                  </a:lnTo>
                  <a:lnTo>
                    <a:pt x="f359" y="f358"/>
                  </a:lnTo>
                  <a:lnTo>
                    <a:pt x="f360" y="f357"/>
                  </a:lnTo>
                  <a:lnTo>
                    <a:pt x="f361" y="f362"/>
                  </a:lnTo>
                  <a:lnTo>
                    <a:pt x="f278" y="f363"/>
                  </a:lnTo>
                  <a:lnTo>
                    <a:pt x="f364" y="f365"/>
                  </a:lnTo>
                  <a:lnTo>
                    <a:pt x="f275" y="f366"/>
                  </a:lnTo>
                  <a:lnTo>
                    <a:pt x="f274" y="f331"/>
                  </a:lnTo>
                  <a:lnTo>
                    <a:pt x="f367" y="f368"/>
                  </a:lnTo>
                  <a:lnTo>
                    <a:pt x="f369" y="f370"/>
                  </a:lnTo>
                  <a:lnTo>
                    <a:pt x="f272" y="f371"/>
                  </a:lnTo>
                  <a:lnTo>
                    <a:pt x="f271" y="f372"/>
                  </a:lnTo>
                  <a:lnTo>
                    <a:pt x="f271" y="f373"/>
                  </a:lnTo>
                  <a:lnTo>
                    <a:pt x="f271" y="f374"/>
                  </a:lnTo>
                  <a:lnTo>
                    <a:pt x="f257" y="f375"/>
                  </a:lnTo>
                  <a:lnTo>
                    <a:pt x="f272" y="f376"/>
                  </a:lnTo>
                  <a:lnTo>
                    <a:pt x="f369" y="f377"/>
                  </a:lnTo>
                  <a:lnTo>
                    <a:pt x="f274" y="f378"/>
                  </a:lnTo>
                  <a:lnTo>
                    <a:pt x="f379" y="f380"/>
                  </a:lnTo>
                  <a:lnTo>
                    <a:pt x="f381" y="f382"/>
                  </a:lnTo>
                  <a:lnTo>
                    <a:pt x="f381" y="f383"/>
                  </a:lnTo>
                  <a:lnTo>
                    <a:pt x="f381" y="f384"/>
                  </a:lnTo>
                  <a:lnTo>
                    <a:pt x="f275" y="f385"/>
                  </a:lnTo>
                  <a:lnTo>
                    <a:pt x="f278" y="f384"/>
                  </a:lnTo>
                  <a:lnTo>
                    <a:pt x="f386" y="f387"/>
                  </a:lnTo>
                  <a:lnTo>
                    <a:pt x="f356" y="f388"/>
                  </a:lnTo>
                  <a:lnTo>
                    <a:pt x="f389" y="f390"/>
                  </a:lnTo>
                  <a:lnTo>
                    <a:pt x="f391" y="f392"/>
                  </a:lnTo>
                  <a:lnTo>
                    <a:pt x="f393" y="f394"/>
                  </a:lnTo>
                  <a:lnTo>
                    <a:pt x="f395" y="f396"/>
                  </a:lnTo>
                  <a:lnTo>
                    <a:pt x="f397" y="f396"/>
                  </a:lnTo>
                  <a:lnTo>
                    <a:pt x="f305" y="f394"/>
                  </a:lnTo>
                  <a:lnTo>
                    <a:pt x="f398" y="f392"/>
                  </a:lnTo>
                  <a:lnTo>
                    <a:pt x="f399" y="f390"/>
                  </a:lnTo>
                  <a:lnTo>
                    <a:pt x="f400" y="f383"/>
                  </a:lnTo>
                  <a:lnTo>
                    <a:pt x="f401" y="f402"/>
                  </a:lnTo>
                  <a:lnTo>
                    <a:pt x="f231" y="f403"/>
                  </a:lnTo>
                  <a:lnTo>
                    <a:pt x="f404" y="f405"/>
                  </a:lnTo>
                  <a:lnTo>
                    <a:pt x="f406" y="f385"/>
                  </a:lnTo>
                  <a:lnTo>
                    <a:pt x="f407" y="f408"/>
                  </a:lnTo>
                  <a:lnTo>
                    <a:pt x="f409" y="f410"/>
                  </a:lnTo>
                  <a:lnTo>
                    <a:pt x="f411" y="f412"/>
                  </a:lnTo>
                  <a:lnTo>
                    <a:pt x="f413" y="f414"/>
                  </a:lnTo>
                  <a:lnTo>
                    <a:pt x="f415" y="f416"/>
                  </a:lnTo>
                  <a:lnTo>
                    <a:pt x="f417" y="f418"/>
                  </a:lnTo>
                  <a:lnTo>
                    <a:pt x="f415" y="f419"/>
                  </a:lnTo>
                  <a:lnTo>
                    <a:pt x="f420" y="f421"/>
                  </a:lnTo>
                  <a:lnTo>
                    <a:pt x="f411" y="f422"/>
                  </a:lnTo>
                  <a:lnTo>
                    <a:pt x="f409" y="f423"/>
                  </a:lnTo>
                  <a:lnTo>
                    <a:pt x="f424" y="f425"/>
                  </a:lnTo>
                  <a:lnTo>
                    <a:pt x="f426" y="f427"/>
                  </a:lnTo>
                  <a:lnTo>
                    <a:pt x="f428" y="f429"/>
                  </a:lnTo>
                  <a:lnTo>
                    <a:pt x="f233" y="f430"/>
                  </a:lnTo>
                  <a:lnTo>
                    <a:pt x="f401" y="f431"/>
                  </a:lnTo>
                  <a:lnTo>
                    <a:pt x="f216" y="f432"/>
                  </a:lnTo>
                  <a:lnTo>
                    <a:pt x="f320" y="f433"/>
                  </a:lnTo>
                  <a:lnTo>
                    <a:pt x="f236" y="f434"/>
                  </a:lnTo>
                  <a:lnTo>
                    <a:pt x="f236" y="f435"/>
                  </a:lnTo>
                  <a:lnTo>
                    <a:pt x="f326" y="f436"/>
                  </a:lnTo>
                  <a:lnTo>
                    <a:pt x="f322" y="f437"/>
                  </a:lnTo>
                  <a:lnTo>
                    <a:pt x="f438" y="f439"/>
                  </a:lnTo>
                  <a:lnTo>
                    <a:pt x="f440" y="f441"/>
                  </a:lnTo>
                  <a:lnTo>
                    <a:pt x="f231" y="f442"/>
                  </a:lnTo>
                  <a:lnTo>
                    <a:pt x="f443" y="f444"/>
                  </a:lnTo>
                  <a:lnTo>
                    <a:pt x="f192" y="f445"/>
                  </a:lnTo>
                  <a:lnTo>
                    <a:pt x="f446" y="f447"/>
                  </a:lnTo>
                  <a:lnTo>
                    <a:pt x="f417" y="f448"/>
                  </a:lnTo>
                  <a:lnTo>
                    <a:pt x="f449" y="f450"/>
                  </a:lnTo>
                  <a:lnTo>
                    <a:pt x="f451" y="f452"/>
                  </a:lnTo>
                  <a:lnTo>
                    <a:pt x="f453" y="f452"/>
                  </a:lnTo>
                  <a:lnTo>
                    <a:pt x="f454" y="f448"/>
                  </a:lnTo>
                  <a:lnTo>
                    <a:pt x="f151" y="f447"/>
                  </a:lnTo>
                  <a:lnTo>
                    <a:pt x="f155" y="f455"/>
                  </a:lnTo>
                  <a:lnTo>
                    <a:pt x="f456" y="f444"/>
                  </a:lnTo>
                  <a:lnTo>
                    <a:pt x="f457" y="f442"/>
                  </a:lnTo>
                  <a:lnTo>
                    <a:pt x="f129" y="f458"/>
                  </a:lnTo>
                  <a:lnTo>
                    <a:pt x="f459" y="f460"/>
                  </a:lnTo>
                  <a:lnTo>
                    <a:pt x="f49" y="f461"/>
                  </a:lnTo>
                  <a:lnTo>
                    <a:pt x="f33" y="f462"/>
                  </a:lnTo>
                  <a:lnTo>
                    <a:pt x="f463" y="f464"/>
                  </a:lnTo>
                  <a:lnTo>
                    <a:pt x="f465" y="f434"/>
                  </a:lnTo>
                  <a:lnTo>
                    <a:pt x="f463" y="f466"/>
                  </a:lnTo>
                  <a:lnTo>
                    <a:pt x="f127" y="f467"/>
                  </a:lnTo>
                  <a:lnTo>
                    <a:pt x="f49" y="f468"/>
                  </a:lnTo>
                  <a:lnTo>
                    <a:pt x="f469" y="f470"/>
                  </a:lnTo>
                  <a:lnTo>
                    <a:pt x="f41" y="f471"/>
                  </a:lnTo>
                  <a:lnTo>
                    <a:pt x="f472" y="f473"/>
                  </a:lnTo>
                  <a:lnTo>
                    <a:pt x="f474" y="f475"/>
                  </a:lnTo>
                  <a:lnTo>
                    <a:pt x="f169" y="f476"/>
                  </a:lnTo>
                  <a:lnTo>
                    <a:pt x="f171" y="f477"/>
                  </a:lnTo>
                  <a:lnTo>
                    <a:pt x="f478" y="f479"/>
                  </a:lnTo>
                  <a:lnTo>
                    <a:pt x="f155" y="f422"/>
                  </a:lnTo>
                  <a:lnTo>
                    <a:pt x="f480" y="f481"/>
                  </a:lnTo>
                  <a:lnTo>
                    <a:pt x="f482" y="f483"/>
                  </a:lnTo>
                  <a:lnTo>
                    <a:pt x="f482" y="f484"/>
                  </a:lnTo>
                  <a:lnTo>
                    <a:pt x="f480" y="f414"/>
                  </a:lnTo>
                  <a:lnTo>
                    <a:pt x="f155" y="f412"/>
                  </a:lnTo>
                  <a:lnTo>
                    <a:pt x="f478" y="f410"/>
                  </a:lnTo>
                  <a:lnTo>
                    <a:pt x="f485" y="f486"/>
                  </a:lnTo>
                  <a:lnTo>
                    <a:pt x="f487" y="f488"/>
                  </a:lnTo>
                  <a:lnTo>
                    <a:pt x="f164" y="f489"/>
                  </a:lnTo>
                  <a:lnTo>
                    <a:pt x="f490" y="f385"/>
                  </a:lnTo>
                  <a:lnTo>
                    <a:pt x="f459" y="f385"/>
                  </a:lnTo>
                  <a:lnTo>
                    <a:pt x="f491" y="f492"/>
                  </a:lnTo>
                  <a:lnTo>
                    <a:pt x="f126" y="f493"/>
                  </a:lnTo>
                  <a:lnTo>
                    <a:pt x="f494" y="f405"/>
                  </a:lnTo>
                  <a:lnTo>
                    <a:pt x="f495" y="f384"/>
                  </a:lnTo>
                  <a:lnTo>
                    <a:pt x="f496" y="f497"/>
                  </a:lnTo>
                  <a:lnTo>
                    <a:pt x="f498" y="f497"/>
                  </a:lnTo>
                  <a:lnTo>
                    <a:pt x="f499" y="f384"/>
                  </a:lnTo>
                  <a:lnTo>
                    <a:pt x="f500" y="f501"/>
                  </a:lnTo>
                  <a:lnTo>
                    <a:pt x="f502" y="f493"/>
                  </a:lnTo>
                  <a:lnTo>
                    <a:pt x="f100" y="f385"/>
                  </a:lnTo>
                  <a:lnTo>
                    <a:pt x="f100" y="f503"/>
                  </a:lnTo>
                  <a:lnTo>
                    <a:pt x="f100" y="f504"/>
                  </a:lnTo>
                  <a:lnTo>
                    <a:pt x="f100" y="f505"/>
                  </a:lnTo>
                  <a:lnTo>
                    <a:pt x="f100" y="f506"/>
                  </a:lnTo>
                  <a:lnTo>
                    <a:pt x="f100" y="f507"/>
                  </a:lnTo>
                  <a:lnTo>
                    <a:pt x="f100" y="f340"/>
                  </a:lnTo>
                  <a:lnTo>
                    <a:pt x="f100" y="f508"/>
                  </a:lnTo>
                  <a:lnTo>
                    <a:pt x="f100" y="f509"/>
                  </a:lnTo>
                  <a:lnTo>
                    <a:pt x="f510" y="f511"/>
                  </a:lnTo>
                  <a:lnTo>
                    <a:pt x="f512" y="f513"/>
                  </a:lnTo>
                  <a:lnTo>
                    <a:pt x="f514" y="f7"/>
                  </a:lnTo>
                  <a:lnTo>
                    <a:pt x="f515" y="f324"/>
                  </a:lnTo>
                  <a:lnTo>
                    <a:pt x="f500" y="f516"/>
                  </a:lnTo>
                  <a:lnTo>
                    <a:pt x="f517" y="f323"/>
                  </a:lnTo>
                  <a:lnTo>
                    <a:pt x="f518" y="f519"/>
                  </a:lnTo>
                  <a:lnTo>
                    <a:pt x="f520" y="f521"/>
                  </a:lnTo>
                  <a:lnTo>
                    <a:pt x="f120" y="f522"/>
                  </a:lnTo>
                  <a:lnTo>
                    <a:pt x="f523" y="f321"/>
                  </a:lnTo>
                  <a:lnTo>
                    <a:pt x="f524" y="f522"/>
                  </a:lnTo>
                  <a:lnTo>
                    <a:pt x="f525" y="f526"/>
                  </a:lnTo>
                  <a:lnTo>
                    <a:pt x="f527" y="f528"/>
                  </a:lnTo>
                  <a:lnTo>
                    <a:pt x="f529" y="f323"/>
                  </a:lnTo>
                  <a:lnTo>
                    <a:pt x="f530" y="f531"/>
                  </a:lnTo>
                  <a:lnTo>
                    <a:pt x="f6" y="f7"/>
                  </a:lnTo>
                  <a:close/>
                </a:path>
              </a:pathLst>
            </a:custGeom>
            <a:solidFill>
              <a:srgbClr val="D8EBB3"/>
            </a:solidFill>
            <a:ln w="28440">
              <a:solidFill>
                <a:srgbClr val="000000"/>
              </a:solidFill>
              <a:prstDash val="solid"/>
              <a:miter/>
            </a:ln>
          </p:spPr>
          <p:txBody>
            <a:bodyPr wrap="square" lIns="90000" tIns="46800" rIns="90000" bIns="46800" anchor="t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3BFE6E2-9C84-B04E-257B-A89EFF72F72F}"/>
                </a:ext>
              </a:extLst>
            </p:cNvPr>
            <p:cNvSpPr/>
            <p:nvPr/>
          </p:nvSpPr>
          <p:spPr>
            <a:xfrm>
              <a:off x="2195640" y="2351160"/>
              <a:ext cx="2866320" cy="16578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9360"/>
                <a:gd name="f6" fmla="val 20836"/>
                <a:gd name="f7" fmla="val 9528"/>
                <a:gd name="f8" fmla="val 9686"/>
                <a:gd name="f9" fmla="val 20762"/>
                <a:gd name="f10" fmla="val 9810"/>
                <a:gd name="f11" fmla="val 20687"/>
                <a:gd name="f12" fmla="val 9922"/>
                <a:gd name="f13" fmla="val 20575"/>
                <a:gd name="f14" fmla="val 10012"/>
                <a:gd name="f15" fmla="val 20426"/>
                <a:gd name="f16" fmla="val 10068"/>
                <a:gd name="f17" fmla="val 20296"/>
                <a:gd name="f18" fmla="val 10113"/>
                <a:gd name="f19" fmla="val 20110"/>
                <a:gd name="f20" fmla="val 10136"/>
                <a:gd name="f21" fmla="val 19905"/>
                <a:gd name="f22" fmla="val 19682"/>
                <a:gd name="f23" fmla="val 19440"/>
                <a:gd name="f24" fmla="val 19142"/>
                <a:gd name="f25" fmla="val 18900"/>
                <a:gd name="f26" fmla="val 9900"/>
                <a:gd name="f27" fmla="val 18620"/>
                <a:gd name="f28" fmla="val 9787"/>
                <a:gd name="f29" fmla="val 18285"/>
                <a:gd name="f30" fmla="val 9641"/>
                <a:gd name="f31" fmla="val 17968"/>
                <a:gd name="f32" fmla="val 9472"/>
                <a:gd name="f33" fmla="val 17652"/>
                <a:gd name="f34" fmla="val 9382"/>
                <a:gd name="f35" fmla="val 17466"/>
                <a:gd name="f36" fmla="val 9315"/>
                <a:gd name="f37" fmla="val 17298"/>
                <a:gd name="f38" fmla="val 9258"/>
                <a:gd name="f39" fmla="val 17112"/>
                <a:gd name="f40" fmla="val 9191"/>
                <a:gd name="f41" fmla="val 16926"/>
                <a:gd name="f42" fmla="val 9123"/>
                <a:gd name="f43" fmla="val 16535"/>
                <a:gd name="f44" fmla="val 9101"/>
                <a:gd name="f45" fmla="val 16144"/>
                <a:gd name="f46" fmla="val 15753"/>
                <a:gd name="f47" fmla="val 9168"/>
                <a:gd name="f48" fmla="val 15362"/>
                <a:gd name="f49" fmla="val 9236"/>
                <a:gd name="f50" fmla="val 14971"/>
                <a:gd name="f51" fmla="val 14580"/>
                <a:gd name="f52" fmla="val 9495"/>
                <a:gd name="f53" fmla="val 14244"/>
                <a:gd name="f54" fmla="val 9663"/>
                <a:gd name="f55" fmla="val 13891"/>
                <a:gd name="f56" fmla="val 9855"/>
                <a:gd name="f57" fmla="val 13611"/>
                <a:gd name="f58" fmla="val 13351"/>
                <a:gd name="f59" fmla="val 10293"/>
                <a:gd name="f60" fmla="val 13146"/>
                <a:gd name="f61" fmla="val 10552"/>
                <a:gd name="f62" fmla="val 12997"/>
                <a:gd name="f63" fmla="val 10811"/>
                <a:gd name="f64" fmla="val 12885"/>
                <a:gd name="f65" fmla="val 11069"/>
                <a:gd name="f66" fmla="val 12866"/>
                <a:gd name="f67" fmla="val 11351"/>
                <a:gd name="f68" fmla="val 11610"/>
                <a:gd name="f69" fmla="val 11846"/>
                <a:gd name="f70" fmla="val 13183"/>
                <a:gd name="f71" fmla="val 12060"/>
                <a:gd name="f72" fmla="val 13388"/>
                <a:gd name="f73" fmla="val 12251"/>
                <a:gd name="f74" fmla="val 13648"/>
                <a:gd name="f75" fmla="val 12419"/>
                <a:gd name="f76" fmla="val 13928"/>
                <a:gd name="f77" fmla="val 12555"/>
                <a:gd name="f78" fmla="val 12690"/>
                <a:gd name="f79" fmla="val 14617"/>
                <a:gd name="f80" fmla="val 12768"/>
                <a:gd name="f81" fmla="val 15008"/>
                <a:gd name="f82" fmla="val 12836"/>
                <a:gd name="f83" fmla="val 15399"/>
                <a:gd name="f84" fmla="val 12858"/>
                <a:gd name="f85" fmla="val 12813"/>
                <a:gd name="f86" fmla="val 12746"/>
                <a:gd name="f87" fmla="val 16888"/>
                <a:gd name="f88" fmla="val 12667"/>
                <a:gd name="f89" fmla="val 17224"/>
                <a:gd name="f90" fmla="val 12510"/>
                <a:gd name="f91" fmla="val 17503"/>
                <a:gd name="f92" fmla="val 12228"/>
                <a:gd name="f93" fmla="val 18043"/>
                <a:gd name="f94" fmla="val 11970"/>
                <a:gd name="f95" fmla="val 18546"/>
                <a:gd name="f96" fmla="val 11868"/>
                <a:gd name="f97" fmla="val 18751"/>
                <a:gd name="f98" fmla="val 11778"/>
                <a:gd name="f99" fmla="val 18974"/>
                <a:gd name="f100" fmla="val 11711"/>
                <a:gd name="f101" fmla="val 19179"/>
                <a:gd name="f102" fmla="val 11666"/>
                <a:gd name="f103" fmla="val 19365"/>
                <a:gd name="f104" fmla="val 11632"/>
                <a:gd name="f105" fmla="val 19570"/>
                <a:gd name="f106" fmla="val 19756"/>
                <a:gd name="f107" fmla="val 19942"/>
                <a:gd name="f108" fmla="val 11643"/>
                <a:gd name="f109" fmla="val 11801"/>
                <a:gd name="f110" fmla="val 20464"/>
                <a:gd name="f111" fmla="val 11891"/>
                <a:gd name="f112" fmla="val 20650"/>
                <a:gd name="f113" fmla="val 12037"/>
                <a:gd name="f114" fmla="val 12206"/>
                <a:gd name="f115" fmla="val 21004"/>
                <a:gd name="f116" fmla="val 21190"/>
                <a:gd name="f117" fmla="val 21320"/>
                <a:gd name="f118" fmla="val 12960"/>
                <a:gd name="f119" fmla="val 21432"/>
                <a:gd name="f120" fmla="val 13286"/>
                <a:gd name="f121" fmla="val 21544"/>
                <a:gd name="f122" fmla="val 13612"/>
                <a:gd name="f123" fmla="val 21655"/>
                <a:gd name="f124" fmla="val 13983"/>
                <a:gd name="f125" fmla="val 21693"/>
                <a:gd name="f126" fmla="val 14343"/>
                <a:gd name="f127" fmla="val 21730"/>
                <a:gd name="f128" fmla="val 14715"/>
                <a:gd name="f129" fmla="val 15075"/>
                <a:gd name="f130" fmla="val 15446"/>
                <a:gd name="f131" fmla="val 15794"/>
                <a:gd name="f132" fmla="val 21581"/>
                <a:gd name="f133" fmla="val 16132"/>
                <a:gd name="f134" fmla="val 16458"/>
                <a:gd name="f135" fmla="val 21302"/>
                <a:gd name="f136" fmla="val 16740"/>
                <a:gd name="f137" fmla="val 21078"/>
                <a:gd name="f138" fmla="val 16976"/>
                <a:gd name="f139" fmla="val 17043"/>
                <a:gd name="f140" fmla="val 17088"/>
                <a:gd name="f141" fmla="val 17133"/>
                <a:gd name="f142" fmla="val 20222"/>
                <a:gd name="f143" fmla="val 17156"/>
                <a:gd name="f144" fmla="val 19980"/>
                <a:gd name="f145" fmla="val 17167"/>
                <a:gd name="f146" fmla="val 19477"/>
                <a:gd name="f147" fmla="val 18397"/>
                <a:gd name="f148" fmla="val 17111"/>
                <a:gd name="f149" fmla="val 17820"/>
                <a:gd name="f150" fmla="val 17066"/>
                <a:gd name="f151" fmla="val 17261"/>
                <a:gd name="f152" fmla="val 16998"/>
                <a:gd name="f153" fmla="val 16646"/>
                <a:gd name="f154" fmla="val 16852"/>
                <a:gd name="f155" fmla="val 15511"/>
                <a:gd name="f156" fmla="val 14393"/>
                <a:gd name="f157" fmla="val 16717"/>
                <a:gd name="f158" fmla="val 16695"/>
                <a:gd name="f159" fmla="val 13462"/>
                <a:gd name="f160" fmla="val 13071"/>
                <a:gd name="f161" fmla="val 16785"/>
                <a:gd name="f162" fmla="val 12755"/>
                <a:gd name="f163" fmla="val 16953"/>
                <a:gd name="f164" fmla="val 12140"/>
                <a:gd name="f165" fmla="val 11898"/>
                <a:gd name="f166" fmla="val 17212"/>
                <a:gd name="f167" fmla="val 11675"/>
                <a:gd name="f168" fmla="val 17370"/>
                <a:gd name="f169" fmla="val 11470"/>
                <a:gd name="f170" fmla="val 17516"/>
                <a:gd name="f171" fmla="val 11284"/>
                <a:gd name="f172" fmla="val 17696"/>
                <a:gd name="f173" fmla="val 11135"/>
                <a:gd name="f174" fmla="val 17865"/>
                <a:gd name="f175" fmla="val 11042"/>
                <a:gd name="f176" fmla="val 18033"/>
                <a:gd name="f177" fmla="val 10930"/>
                <a:gd name="f178" fmla="val 18213"/>
                <a:gd name="f179" fmla="val 10893"/>
                <a:gd name="f180" fmla="val 18382"/>
                <a:gd name="f181" fmla="val 18551"/>
                <a:gd name="f182" fmla="val 10967"/>
                <a:gd name="f183" fmla="val 18708"/>
                <a:gd name="f184" fmla="val 18855"/>
                <a:gd name="f185" fmla="val 11172"/>
                <a:gd name="f186" fmla="val 19012"/>
                <a:gd name="f187" fmla="val 11358"/>
                <a:gd name="f188" fmla="val 19136"/>
                <a:gd name="f189" fmla="val 11600"/>
                <a:gd name="f190" fmla="val 19271"/>
                <a:gd name="f191" fmla="val 11861"/>
                <a:gd name="f192" fmla="val 12028"/>
                <a:gd name="f193" fmla="val 19608"/>
                <a:gd name="f194" fmla="val 12177"/>
                <a:gd name="f195" fmla="val 19822"/>
                <a:gd name="f196" fmla="val 12289"/>
                <a:gd name="f197" fmla="val 20025"/>
                <a:gd name="f198" fmla="val 20238"/>
                <a:gd name="f199" fmla="val 20452"/>
                <a:gd name="f200" fmla="val 12215"/>
                <a:gd name="f201" fmla="val 20643"/>
                <a:gd name="f202" fmla="val 12103"/>
                <a:gd name="f203" fmla="val 20846"/>
                <a:gd name="f204" fmla="val 11973"/>
                <a:gd name="f205" fmla="val 21037"/>
                <a:gd name="f206" fmla="val 11786"/>
                <a:gd name="f207" fmla="val 21206"/>
                <a:gd name="f208" fmla="val 11563"/>
                <a:gd name="f209" fmla="val 21363"/>
                <a:gd name="f210" fmla="val 11321"/>
                <a:gd name="f211" fmla="val 21465"/>
                <a:gd name="f212" fmla="val 11079"/>
                <a:gd name="f213" fmla="val 21577"/>
                <a:gd name="f214" fmla="val 10744"/>
                <a:gd name="f215" fmla="val 21622"/>
                <a:gd name="f216" fmla="val 10427"/>
                <a:gd name="f217" fmla="val 21645"/>
                <a:gd name="f218" fmla="val 10111"/>
                <a:gd name="f219" fmla="val 9608"/>
                <a:gd name="f220" fmla="val 9142"/>
                <a:gd name="f221" fmla="val 8751"/>
                <a:gd name="f222" fmla="val 8397"/>
                <a:gd name="f223" fmla="val 8062"/>
                <a:gd name="f224" fmla="val 7820"/>
                <a:gd name="f225" fmla="val 7597"/>
                <a:gd name="f226" fmla="val 7429"/>
                <a:gd name="f227" fmla="val 7317"/>
                <a:gd name="f228" fmla="val 7206"/>
                <a:gd name="f229" fmla="val 7168"/>
                <a:gd name="f230" fmla="val 7243"/>
                <a:gd name="f231" fmla="val 7355"/>
                <a:gd name="f232" fmla="val 7504"/>
                <a:gd name="f233" fmla="val 7708"/>
                <a:gd name="f234" fmla="val 7895"/>
                <a:gd name="f235" fmla="val 18832"/>
                <a:gd name="f236" fmla="val 8025"/>
                <a:gd name="f237" fmla="val 18663"/>
                <a:gd name="f238" fmla="val 8174"/>
                <a:gd name="f239" fmla="val 18472"/>
                <a:gd name="f240" fmla="val 8248"/>
                <a:gd name="f241" fmla="val 18270"/>
                <a:gd name="f242" fmla="val 8286"/>
                <a:gd name="f243" fmla="val 18078"/>
                <a:gd name="f244" fmla="val 8323"/>
                <a:gd name="f245" fmla="val 17887"/>
                <a:gd name="f246" fmla="val 17493"/>
                <a:gd name="f247" fmla="val 17302"/>
                <a:gd name="f248" fmla="val 7969"/>
                <a:gd name="f249" fmla="val 7783"/>
                <a:gd name="f250" fmla="val 16672"/>
                <a:gd name="f251" fmla="val 16638"/>
                <a:gd name="f252" fmla="val 6926"/>
                <a:gd name="f253" fmla="val 16616"/>
                <a:gd name="f254" fmla="val 6498"/>
                <a:gd name="f255" fmla="val 5772"/>
                <a:gd name="f256" fmla="val 16650"/>
                <a:gd name="f257" fmla="val 4915"/>
                <a:gd name="f258" fmla="val 3928"/>
                <a:gd name="f259" fmla="val 16762"/>
                <a:gd name="f260" fmla="val 2960"/>
                <a:gd name="f261" fmla="val 16830"/>
                <a:gd name="f262" fmla="val 1992"/>
                <a:gd name="f263" fmla="val 16908"/>
                <a:gd name="f264" fmla="val 1173"/>
                <a:gd name="f265" fmla="val 521"/>
                <a:gd name="f266" fmla="val 16931"/>
                <a:gd name="f267" fmla="val 16267"/>
                <a:gd name="f268" fmla="val 484"/>
                <a:gd name="f269" fmla="val 15637"/>
                <a:gd name="f270" fmla="val 428"/>
                <a:gd name="f271" fmla="val 15063"/>
                <a:gd name="f272" fmla="val 353"/>
                <a:gd name="f273" fmla="val 14523"/>
                <a:gd name="f274" fmla="val 279"/>
                <a:gd name="f275" fmla="val 14040"/>
                <a:gd name="f276" fmla="val 167"/>
                <a:gd name="f277" fmla="val 13635"/>
                <a:gd name="f278" fmla="val 93"/>
                <a:gd name="f279" fmla="val 13331"/>
                <a:gd name="f280" fmla="val 18"/>
                <a:gd name="f281" fmla="val 13117"/>
                <a:gd name="f282" fmla="val 12982"/>
                <a:gd name="f283" fmla="val 130"/>
                <a:gd name="f284" fmla="val 12723"/>
                <a:gd name="f285" fmla="val 12622"/>
                <a:gd name="f286" fmla="val 446"/>
                <a:gd name="f287" fmla="val 670"/>
                <a:gd name="f288" fmla="val 912"/>
                <a:gd name="f289" fmla="val 12363"/>
                <a:gd name="f290" fmla="val 1210"/>
                <a:gd name="f291" fmla="val 12318"/>
                <a:gd name="f292" fmla="val 1526"/>
                <a:gd name="f293" fmla="val 12273"/>
                <a:gd name="f294" fmla="val 1843"/>
                <a:gd name="f295" fmla="val 2215"/>
                <a:gd name="f296" fmla="val 2532"/>
                <a:gd name="f297" fmla="val 2886"/>
                <a:gd name="f298" fmla="val 12386"/>
                <a:gd name="f299" fmla="val 3240"/>
                <a:gd name="f300" fmla="val 12464"/>
                <a:gd name="f301" fmla="val 3556"/>
                <a:gd name="f302" fmla="val 12577"/>
                <a:gd name="f303" fmla="val 3891"/>
                <a:gd name="f304" fmla="val 4171"/>
                <a:gd name="f305" fmla="val 12926"/>
                <a:gd name="f306" fmla="val 4487"/>
                <a:gd name="f307" fmla="val 13050"/>
                <a:gd name="f308" fmla="val 4860"/>
                <a:gd name="f309" fmla="val 13162"/>
                <a:gd name="f310" fmla="val 5251"/>
                <a:gd name="f311" fmla="val 13218"/>
                <a:gd name="f312" fmla="val 5604"/>
                <a:gd name="f313" fmla="val 13263"/>
                <a:gd name="f314" fmla="val 5995"/>
                <a:gd name="f315" fmla="val 13241"/>
                <a:gd name="f316" fmla="val 6386"/>
                <a:gd name="f317" fmla="val 6740"/>
                <a:gd name="f318" fmla="val 13139"/>
                <a:gd name="f319" fmla="val 7094"/>
                <a:gd name="f320" fmla="val 12903"/>
                <a:gd name="f321" fmla="val 7746"/>
                <a:gd name="f322" fmla="val 12532"/>
                <a:gd name="f323" fmla="val 8491"/>
                <a:gd name="f324" fmla="val 8677"/>
                <a:gd name="f325" fmla="val 11756"/>
                <a:gd name="f326" fmla="val 8788"/>
                <a:gd name="f327" fmla="val 11452"/>
                <a:gd name="f328" fmla="val 8826"/>
                <a:gd name="f329" fmla="val 11283"/>
                <a:gd name="f330" fmla="val 11126"/>
                <a:gd name="f331" fmla="val 11002"/>
                <a:gd name="f332" fmla="val 10845"/>
                <a:gd name="f333" fmla="val 8714"/>
                <a:gd name="f334" fmla="val 10721"/>
                <a:gd name="f335" fmla="val 8640"/>
                <a:gd name="f336" fmla="val 10608"/>
                <a:gd name="f337" fmla="val 8565"/>
                <a:gd name="f338" fmla="val 10485"/>
                <a:gd name="f339" fmla="val 8453"/>
                <a:gd name="f340" fmla="val 10372"/>
                <a:gd name="f341" fmla="val 10181"/>
                <a:gd name="f342" fmla="val 10035"/>
                <a:gd name="f343" fmla="val 7392"/>
                <a:gd name="f344" fmla="val 7001"/>
                <a:gd name="f345" fmla="val 9731"/>
                <a:gd name="f346" fmla="val 6610"/>
                <a:gd name="f347" fmla="val 6219"/>
                <a:gd name="f348" fmla="val 5381"/>
                <a:gd name="f349" fmla="val 9753"/>
                <a:gd name="f350" fmla="val 4990"/>
                <a:gd name="f351" fmla="val 9832"/>
                <a:gd name="f352" fmla="val 4636"/>
                <a:gd name="f353" fmla="val 9945"/>
                <a:gd name="f354" fmla="val 4320"/>
                <a:gd name="f355" fmla="val 4022"/>
                <a:gd name="f356" fmla="val 10203"/>
                <a:gd name="f357" fmla="val 3817"/>
                <a:gd name="f358" fmla="val 10316"/>
                <a:gd name="f359" fmla="val 3593"/>
                <a:gd name="f360" fmla="val 10395"/>
                <a:gd name="f361" fmla="val 3351"/>
                <a:gd name="f362" fmla="val 10462"/>
                <a:gd name="f363" fmla="val 3109"/>
                <a:gd name="f364" fmla="val 10507"/>
                <a:gd name="f365" fmla="val 2848"/>
                <a:gd name="f366" fmla="val 10530"/>
                <a:gd name="f367" fmla="val 2606"/>
                <a:gd name="f368" fmla="val 2346"/>
                <a:gd name="f369" fmla="val 2141"/>
                <a:gd name="f370" fmla="val 1880"/>
                <a:gd name="f371" fmla="val 1638"/>
                <a:gd name="f372" fmla="val 10158"/>
                <a:gd name="f373" fmla="val 1415"/>
                <a:gd name="f374" fmla="val 9967"/>
                <a:gd name="f375" fmla="val 986"/>
                <a:gd name="f376" fmla="val 819"/>
                <a:gd name="f377" fmla="val 8842"/>
                <a:gd name="f378" fmla="val 8471"/>
                <a:gd name="f379" fmla="val 7998"/>
                <a:gd name="f380" fmla="val 7413"/>
                <a:gd name="f381" fmla="val 6817"/>
                <a:gd name="f382" fmla="val 6187"/>
                <a:gd name="f383" fmla="val 5602"/>
                <a:gd name="f384" fmla="val 633"/>
                <a:gd name="f385" fmla="val 5107"/>
                <a:gd name="f386" fmla="val 744"/>
                <a:gd name="f387" fmla="val 4725"/>
                <a:gd name="f388" fmla="val 856"/>
                <a:gd name="f389" fmla="val 4848"/>
                <a:gd name="f390" fmla="val 1564"/>
                <a:gd name="f391" fmla="val 5028"/>
                <a:gd name="f392" fmla="val 2495"/>
                <a:gd name="f393" fmla="val 5175"/>
                <a:gd name="f394" fmla="val 5298"/>
                <a:gd name="f395" fmla="val 4673"/>
                <a:gd name="f396" fmla="val 5343"/>
                <a:gd name="f397" fmla="val 5213"/>
                <a:gd name="f398" fmla="val 5388"/>
                <a:gd name="f399" fmla="val 5753"/>
                <a:gd name="f400" fmla="val 5411"/>
                <a:gd name="f401" fmla="val 6275"/>
                <a:gd name="f402" fmla="val 5366"/>
                <a:gd name="f403" fmla="val 5321"/>
                <a:gd name="f404" fmla="val 7541"/>
                <a:gd name="f405" fmla="val 5287"/>
                <a:gd name="f406" fmla="val 5242"/>
                <a:gd name="f407" fmla="val 7857"/>
                <a:gd name="f408" fmla="val 5197"/>
                <a:gd name="f409" fmla="val 5130"/>
                <a:gd name="f410" fmla="val 5006"/>
                <a:gd name="f411" fmla="val 8528"/>
                <a:gd name="f412" fmla="val 4567"/>
                <a:gd name="f413" fmla="val 4421"/>
                <a:gd name="f414" fmla="val 4263"/>
                <a:gd name="f415" fmla="val 4095"/>
                <a:gd name="f416" fmla="val 3948"/>
                <a:gd name="f417" fmla="val 3791"/>
                <a:gd name="f418" fmla="val 3667"/>
                <a:gd name="f419" fmla="val 3510"/>
                <a:gd name="f420" fmla="val 3386"/>
                <a:gd name="f421" fmla="val 8602"/>
                <a:gd name="f422" fmla="val 3251"/>
                <a:gd name="f423" fmla="val 3127"/>
                <a:gd name="f424" fmla="val 8360"/>
                <a:gd name="f425" fmla="val 3015"/>
                <a:gd name="f426" fmla="val 2925"/>
                <a:gd name="f427" fmla="val 2778"/>
                <a:gd name="f428" fmla="val 2610"/>
                <a:gd name="f429" fmla="val 7671"/>
                <a:gd name="f430" fmla="val 2407"/>
                <a:gd name="f431" fmla="val 2171"/>
                <a:gd name="f432" fmla="val 7466"/>
                <a:gd name="f433" fmla="val 1957"/>
                <a:gd name="f434" fmla="val 1698"/>
                <a:gd name="f435" fmla="val 1462"/>
                <a:gd name="f436" fmla="val 1226"/>
                <a:gd name="f437" fmla="val 7559"/>
                <a:gd name="f438" fmla="val 989"/>
                <a:gd name="f439" fmla="val 776"/>
                <a:gd name="f440" fmla="val 7932"/>
                <a:gd name="f441" fmla="val 551"/>
                <a:gd name="f442" fmla="val 8211"/>
                <a:gd name="f443" fmla="val 382"/>
                <a:gd name="f444" fmla="val 315"/>
                <a:gd name="f445" fmla="val 236"/>
                <a:gd name="f446" fmla="val 8919"/>
                <a:gd name="f447" fmla="val 191"/>
                <a:gd name="f448" fmla="val 123"/>
                <a:gd name="f449" fmla="val 9347"/>
                <a:gd name="f450" fmla="val 78"/>
                <a:gd name="f451" fmla="val 56"/>
                <a:gd name="f452" fmla="val 9887"/>
                <a:gd name="f453" fmla="val 33"/>
                <a:gd name="f454" fmla="val 10185"/>
                <a:gd name="f455" fmla="val 10464"/>
                <a:gd name="f456" fmla="val 10706"/>
                <a:gd name="f457" fmla="val 11395"/>
                <a:gd name="f458" fmla="val 168"/>
                <a:gd name="f459" fmla="val 292"/>
                <a:gd name="f460" fmla="val 540"/>
                <a:gd name="f461" fmla="val 731"/>
                <a:gd name="f462" fmla="val 12680"/>
                <a:gd name="f463" fmla="val 944"/>
                <a:gd name="f464" fmla="val 1158"/>
                <a:gd name="f465" fmla="val 1395"/>
                <a:gd name="f466" fmla="val 13108"/>
                <a:gd name="f467" fmla="val 1608"/>
                <a:gd name="f468" fmla="val 1856"/>
                <a:gd name="f469" fmla="val 2070"/>
                <a:gd name="f470" fmla="val 2261"/>
                <a:gd name="f471" fmla="val 2430"/>
                <a:gd name="f472" fmla="val 2587"/>
                <a:gd name="f473" fmla="val 12792"/>
                <a:gd name="f474" fmla="val 2688"/>
                <a:gd name="f475" fmla="val 12606"/>
                <a:gd name="f476" fmla="val 2801"/>
                <a:gd name="f477" fmla="val 3082"/>
                <a:gd name="f478" fmla="val 3228"/>
                <a:gd name="f479" fmla="val 3408"/>
                <a:gd name="f480" fmla="val 3577"/>
                <a:gd name="f481" fmla="val 3723"/>
                <a:gd name="f482" fmla="val 3903"/>
                <a:gd name="f483" fmla="val 12252"/>
                <a:gd name="f484" fmla="val 4072"/>
                <a:gd name="f485" fmla="val 12364"/>
                <a:gd name="f486" fmla="val 4230"/>
                <a:gd name="f487" fmla="val 12494"/>
                <a:gd name="f488" fmla="val 4353"/>
                <a:gd name="f489" fmla="val 12643"/>
                <a:gd name="f490" fmla="val 4488"/>
                <a:gd name="f491" fmla="val 12829"/>
                <a:gd name="f492" fmla="val 13034"/>
                <a:gd name="f493" fmla="val 4657"/>
                <a:gd name="f494" fmla="val 13257"/>
                <a:gd name="f495" fmla="val 4702"/>
                <a:gd name="f496" fmla="val 13686"/>
                <a:gd name="f497" fmla="val 14282"/>
                <a:gd name="f498" fmla="val 15045"/>
                <a:gd name="f499" fmla="val 4612"/>
                <a:gd name="f500" fmla="val 15976"/>
                <a:gd name="f501" fmla="val 4590"/>
                <a:gd name="f502" fmla="val 19011"/>
                <a:gd name="f503" fmla="val 19514"/>
                <a:gd name="f504" fmla="val 20929"/>
                <a:gd name="f505" fmla="val 5040"/>
                <a:gd name="f506" fmla="val 5265"/>
                <a:gd name="f507" fmla="val 5478"/>
                <a:gd name="f508" fmla="val 21115"/>
                <a:gd name="f509" fmla="val 6041"/>
                <a:gd name="f510" fmla="val 6637"/>
                <a:gd name="f511" fmla="val 7312"/>
                <a:gd name="f512" fmla="val 8696"/>
                <a:gd name="f513" fmla="val 20855"/>
                <a:gd name="f514" fmla="+- 0 0 0"/>
                <a:gd name="f515" fmla="*/ f3 1 21600"/>
                <a:gd name="f516" fmla="*/ f4 1 21600"/>
                <a:gd name="f517" fmla="*/ f514 f0 1"/>
                <a:gd name="f518" fmla="*/ 6086 f515 1"/>
                <a:gd name="f519" fmla="*/ 16132 f515 1"/>
                <a:gd name="f520" fmla="*/ 19552 f516 1"/>
                <a:gd name="f521" fmla="*/ 2569 f516 1"/>
                <a:gd name="f522" fmla="*/ 16740 f515 1"/>
                <a:gd name="f523" fmla="*/ 21078 f516 1"/>
                <a:gd name="f524" fmla="*/ f517 1 f2"/>
                <a:gd name="f525" fmla="*/ 16976 f515 1"/>
                <a:gd name="f526" fmla="*/ 521 f516 1"/>
                <a:gd name="f527" fmla="*/ 4725 f515 1"/>
                <a:gd name="f528" fmla="*/ 856 f516 1"/>
                <a:gd name="f529" fmla="*/ 5040 f515 1"/>
                <a:gd name="f530" fmla="*/ 21004 f516 1"/>
                <a:gd name="f531" fmla="*/ 10811 f515 1"/>
                <a:gd name="f532" fmla="*/ 12885 f516 1"/>
                <a:gd name="f533" fmla="*/ 10845 f515 1"/>
                <a:gd name="f534" fmla="*/ 8714 f516 1"/>
                <a:gd name="f535" fmla="*/ 21600 f515 1"/>
                <a:gd name="f536" fmla="*/ 10000 f516 1"/>
                <a:gd name="f537" fmla="*/ 56 f515 1"/>
                <a:gd name="f538" fmla="+- f524 0 f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8">
                  <a:pos x="f522" y="f523"/>
                </a:cxn>
                <a:cxn ang="f538">
                  <a:pos x="f525" y="f526"/>
                </a:cxn>
                <a:cxn ang="f538">
                  <a:pos x="f527" y="f528"/>
                </a:cxn>
                <a:cxn ang="f538">
                  <a:pos x="f529" y="f530"/>
                </a:cxn>
                <a:cxn ang="f538">
                  <a:pos x="f531" y="f532"/>
                </a:cxn>
                <a:cxn ang="f538">
                  <a:pos x="f533" y="f534"/>
                </a:cxn>
                <a:cxn ang="f538">
                  <a:pos x="f535" y="f536"/>
                </a:cxn>
                <a:cxn ang="f538">
                  <a:pos x="f537" y="f536"/>
                </a:cxn>
              </a:cxnLst>
              <a:rect l="f518" t="f521" r="f519" b="f520"/>
              <a:pathLst>
                <a:path w="21600" h="21600">
                  <a:moveTo>
                    <a:pt x="f5" y="f6"/>
                  </a:moveTo>
                  <a:lnTo>
                    <a:pt x="f7" y="f6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2"/>
                  </a:lnTo>
                  <a:lnTo>
                    <a:pt x="f18" y="f23"/>
                  </a:lnTo>
                  <a:lnTo>
                    <a:pt x="f16" y="f24"/>
                  </a:lnTo>
                  <a:lnTo>
                    <a:pt x="f1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4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16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4"/>
                  </a:lnTo>
                  <a:lnTo>
                    <a:pt x="f68" y="f62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53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46"/>
                  </a:lnTo>
                  <a:lnTo>
                    <a:pt x="f84" y="f45"/>
                  </a:lnTo>
                  <a:lnTo>
                    <a:pt x="f85" y="f43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4" y="f106"/>
                  </a:lnTo>
                  <a:lnTo>
                    <a:pt x="f104" y="f107"/>
                  </a:lnTo>
                  <a:lnTo>
                    <a:pt x="f108" y="f19"/>
                  </a:lnTo>
                  <a:lnTo>
                    <a:pt x="f100" y="f17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6"/>
                  </a:lnTo>
                  <a:lnTo>
                    <a:pt x="f114" y="f115"/>
                  </a:lnTo>
                  <a:lnTo>
                    <a:pt x="f75" y="f116"/>
                  </a:lnTo>
                  <a:lnTo>
                    <a:pt x="f88" y="f117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4" y="f125"/>
                  </a:lnTo>
                  <a:lnTo>
                    <a:pt x="f126" y="f127"/>
                  </a:lnTo>
                  <a:lnTo>
                    <a:pt x="f128" y="f127"/>
                  </a:lnTo>
                  <a:lnTo>
                    <a:pt x="f129" y="f127"/>
                  </a:lnTo>
                  <a:lnTo>
                    <a:pt x="f130" y="f123"/>
                  </a:lnTo>
                  <a:lnTo>
                    <a:pt x="f131" y="f132"/>
                  </a:lnTo>
                  <a:lnTo>
                    <a:pt x="f133" y="f119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38" y="f6"/>
                  </a:lnTo>
                  <a:lnTo>
                    <a:pt x="f139" y="f112"/>
                  </a:lnTo>
                  <a:lnTo>
                    <a:pt x="f140" y="f15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5" y="f99"/>
                  </a:lnTo>
                  <a:lnTo>
                    <a:pt x="f143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36" y="f156"/>
                  </a:lnTo>
                  <a:lnTo>
                    <a:pt x="f157" y="f76"/>
                  </a:lnTo>
                  <a:lnTo>
                    <a:pt x="f158" y="f159"/>
                  </a:lnTo>
                  <a:lnTo>
                    <a:pt x="f157" y="f160"/>
                  </a:lnTo>
                  <a:lnTo>
                    <a:pt x="f161" y="f162"/>
                  </a:lnTo>
                  <a:lnTo>
                    <a:pt x="f154" y="f75"/>
                  </a:lnTo>
                  <a:lnTo>
                    <a:pt x="f163" y="f164"/>
                  </a:lnTo>
                  <a:lnTo>
                    <a:pt x="f140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180" y="f179"/>
                  </a:lnTo>
                  <a:lnTo>
                    <a:pt x="f181" y="f182"/>
                  </a:lnTo>
                  <a:lnTo>
                    <a:pt x="f183" y="f175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23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197" y="f196"/>
                  </a:lnTo>
                  <a:lnTo>
                    <a:pt x="f198" y="f196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215" y="f219"/>
                  </a:lnTo>
                  <a:lnTo>
                    <a:pt x="f213" y="f220"/>
                  </a:lnTo>
                  <a:lnTo>
                    <a:pt x="f211" y="f221"/>
                  </a:lnTo>
                  <a:lnTo>
                    <a:pt x="f209" y="f222"/>
                  </a:lnTo>
                  <a:lnTo>
                    <a:pt x="f207" y="f223"/>
                  </a:lnTo>
                  <a:lnTo>
                    <a:pt x="f205" y="f224"/>
                  </a:lnTo>
                  <a:lnTo>
                    <a:pt x="f203" y="f225"/>
                  </a:lnTo>
                  <a:lnTo>
                    <a:pt x="f201" y="f226"/>
                  </a:lnTo>
                  <a:lnTo>
                    <a:pt x="f199" y="f227"/>
                  </a:lnTo>
                  <a:lnTo>
                    <a:pt x="f198" y="f228"/>
                  </a:lnTo>
                  <a:lnTo>
                    <a:pt x="f197" y="f229"/>
                  </a:lnTo>
                  <a:lnTo>
                    <a:pt x="f195" y="f228"/>
                  </a:lnTo>
                  <a:lnTo>
                    <a:pt x="f193" y="f230"/>
                  </a:lnTo>
                  <a:lnTo>
                    <a:pt x="f23" y="f231"/>
                  </a:lnTo>
                  <a:lnTo>
                    <a:pt x="f190" y="f232"/>
                  </a:lnTo>
                  <a:lnTo>
                    <a:pt x="f188" y="f233"/>
                  </a:lnTo>
                  <a:lnTo>
                    <a:pt x="f186" y="f234"/>
                  </a:lnTo>
                  <a:lnTo>
                    <a:pt x="f235" y="f236"/>
                  </a:lnTo>
                  <a:lnTo>
                    <a:pt x="f237" y="f238"/>
                  </a:lnTo>
                  <a:lnTo>
                    <a:pt x="f239" y="f240"/>
                  </a:lnTo>
                  <a:lnTo>
                    <a:pt x="f241" y="f242"/>
                  </a:lnTo>
                  <a:lnTo>
                    <a:pt x="f243" y="f244"/>
                  </a:lnTo>
                  <a:lnTo>
                    <a:pt x="f245" y="f244"/>
                  </a:lnTo>
                  <a:lnTo>
                    <a:pt x="f172" y="f240"/>
                  </a:lnTo>
                  <a:lnTo>
                    <a:pt x="f246" y="f238"/>
                  </a:lnTo>
                  <a:lnTo>
                    <a:pt x="f247" y="f223"/>
                  </a:lnTo>
                  <a:lnTo>
                    <a:pt x="f141" y="f248"/>
                  </a:lnTo>
                  <a:lnTo>
                    <a:pt x="f138" y="f249"/>
                  </a:lnTo>
                  <a:lnTo>
                    <a:pt x="f154" y="f225"/>
                  </a:lnTo>
                  <a:lnTo>
                    <a:pt x="f136" y="f226"/>
                  </a:lnTo>
                  <a:lnTo>
                    <a:pt x="f250" y="f229"/>
                  </a:lnTo>
                  <a:lnTo>
                    <a:pt x="f251" y="f252"/>
                  </a:lnTo>
                  <a:lnTo>
                    <a:pt x="f253" y="f254"/>
                  </a:lnTo>
                  <a:lnTo>
                    <a:pt x="f253" y="f255"/>
                  </a:lnTo>
                  <a:lnTo>
                    <a:pt x="f256" y="f257"/>
                  </a:lnTo>
                  <a:lnTo>
                    <a:pt x="f158" y="f258"/>
                  </a:lnTo>
                  <a:lnTo>
                    <a:pt x="f259" y="f260"/>
                  </a:lnTo>
                  <a:lnTo>
                    <a:pt x="f261" y="f262"/>
                  </a:lnTo>
                  <a:lnTo>
                    <a:pt x="f263" y="f264"/>
                  </a:lnTo>
                  <a:lnTo>
                    <a:pt x="f138" y="f265"/>
                  </a:lnTo>
                  <a:lnTo>
                    <a:pt x="f163" y="f265"/>
                  </a:lnTo>
                  <a:lnTo>
                    <a:pt x="f266" y="f265"/>
                  </a:lnTo>
                  <a:lnTo>
                    <a:pt x="f267" y="f268"/>
                  </a:lnTo>
                  <a:lnTo>
                    <a:pt x="f269" y="f270"/>
                  </a:lnTo>
                  <a:lnTo>
                    <a:pt x="f271" y="f272"/>
                  </a:lnTo>
                  <a:lnTo>
                    <a:pt x="f273" y="f274"/>
                  </a:lnTo>
                  <a:lnTo>
                    <a:pt x="f275" y="f276"/>
                  </a:lnTo>
                  <a:lnTo>
                    <a:pt x="f277" y="f278"/>
                  </a:lnTo>
                  <a:lnTo>
                    <a:pt x="f279" y="f280"/>
                  </a:lnTo>
                  <a:lnTo>
                    <a:pt x="f281" y="f280"/>
                  </a:lnTo>
                  <a:lnTo>
                    <a:pt x="f282" y="f280"/>
                  </a:lnTo>
                  <a:lnTo>
                    <a:pt x="f84" y="f283"/>
                  </a:lnTo>
                  <a:lnTo>
                    <a:pt x="f284" y="f274"/>
                  </a:lnTo>
                  <a:lnTo>
                    <a:pt x="f285" y="f286"/>
                  </a:lnTo>
                  <a:lnTo>
                    <a:pt x="f90" y="f287"/>
                  </a:lnTo>
                  <a:lnTo>
                    <a:pt x="f75" y="f288"/>
                  </a:lnTo>
                  <a:lnTo>
                    <a:pt x="f289" y="f290"/>
                  </a:lnTo>
                  <a:lnTo>
                    <a:pt x="f291" y="f292"/>
                  </a:lnTo>
                  <a:lnTo>
                    <a:pt x="f293" y="f294"/>
                  </a:lnTo>
                  <a:lnTo>
                    <a:pt x="f73" y="f295"/>
                  </a:lnTo>
                  <a:lnTo>
                    <a:pt x="f293" y="f296"/>
                  </a:lnTo>
                  <a:lnTo>
                    <a:pt x="f291" y="f297"/>
                  </a:lnTo>
                  <a:lnTo>
                    <a:pt x="f298" y="f299"/>
                  </a:lnTo>
                  <a:lnTo>
                    <a:pt x="f300" y="f301"/>
                  </a:lnTo>
                  <a:lnTo>
                    <a:pt x="f302" y="f303"/>
                  </a:lnTo>
                  <a:lnTo>
                    <a:pt x="f86" y="f304"/>
                  </a:lnTo>
                  <a:lnTo>
                    <a:pt x="f305" y="f306"/>
                  </a:lnTo>
                  <a:lnTo>
                    <a:pt x="f307" y="f308"/>
                  </a:lnTo>
                  <a:lnTo>
                    <a:pt x="f309" y="f310"/>
                  </a:lnTo>
                  <a:lnTo>
                    <a:pt x="f311" y="f312"/>
                  </a:lnTo>
                  <a:lnTo>
                    <a:pt x="f313" y="f314"/>
                  </a:lnTo>
                  <a:lnTo>
                    <a:pt x="f315" y="f316"/>
                  </a:lnTo>
                  <a:lnTo>
                    <a:pt x="f311" y="f317"/>
                  </a:lnTo>
                  <a:lnTo>
                    <a:pt x="f318" y="f319"/>
                  </a:lnTo>
                  <a:lnTo>
                    <a:pt x="f307" y="f226"/>
                  </a:lnTo>
                  <a:lnTo>
                    <a:pt x="f320" y="f321"/>
                  </a:lnTo>
                  <a:lnTo>
                    <a:pt x="f284" y="f236"/>
                  </a:lnTo>
                  <a:lnTo>
                    <a:pt x="f322" y="f242"/>
                  </a:lnTo>
                  <a:lnTo>
                    <a:pt x="f291" y="f323"/>
                  </a:lnTo>
                  <a:lnTo>
                    <a:pt x="f71" y="f324"/>
                  </a:lnTo>
                  <a:lnTo>
                    <a:pt x="f325" y="f326"/>
                  </a:lnTo>
                  <a:lnTo>
                    <a:pt x="f327" y="f328"/>
                  </a:lnTo>
                  <a:lnTo>
                    <a:pt x="f329" y="f328"/>
                  </a:lnTo>
                  <a:lnTo>
                    <a:pt x="f330" y="f328"/>
                  </a:lnTo>
                  <a:lnTo>
                    <a:pt x="f331" y="f326"/>
                  </a:lnTo>
                  <a:lnTo>
                    <a:pt x="f332" y="f333"/>
                  </a:lnTo>
                  <a:lnTo>
                    <a:pt x="f334" y="f335"/>
                  </a:lnTo>
                  <a:lnTo>
                    <a:pt x="f336" y="f337"/>
                  </a:lnTo>
                  <a:lnTo>
                    <a:pt x="f338" y="f339"/>
                  </a:lnTo>
                  <a:lnTo>
                    <a:pt x="f340" y="f244"/>
                  </a:lnTo>
                  <a:lnTo>
                    <a:pt x="f341" y="f223"/>
                  </a:lnTo>
                  <a:lnTo>
                    <a:pt x="f342" y="f321"/>
                  </a:lnTo>
                  <a:lnTo>
                    <a:pt x="f26" y="f343"/>
                  </a:lnTo>
                  <a:lnTo>
                    <a:pt x="f28" y="f344"/>
                  </a:lnTo>
                  <a:lnTo>
                    <a:pt x="f345" y="f346"/>
                  </a:lnTo>
                  <a:lnTo>
                    <a:pt x="f8" y="f347"/>
                  </a:lnTo>
                  <a:lnTo>
                    <a:pt x="f54" y="f255"/>
                  </a:lnTo>
                  <a:lnTo>
                    <a:pt x="f8" y="f348"/>
                  </a:lnTo>
                  <a:lnTo>
                    <a:pt x="f349" y="f350"/>
                  </a:lnTo>
                  <a:lnTo>
                    <a:pt x="f351" y="f352"/>
                  </a:lnTo>
                  <a:lnTo>
                    <a:pt x="f353" y="f354"/>
                  </a:lnTo>
                  <a:lnTo>
                    <a:pt x="f16" y="f355"/>
                  </a:lnTo>
                  <a:lnTo>
                    <a:pt x="f356" y="f357"/>
                  </a:lnTo>
                  <a:lnTo>
                    <a:pt x="f358" y="f359"/>
                  </a:lnTo>
                  <a:lnTo>
                    <a:pt x="f360" y="f361"/>
                  </a:lnTo>
                  <a:lnTo>
                    <a:pt x="f362" y="f363"/>
                  </a:lnTo>
                  <a:lnTo>
                    <a:pt x="f364" y="f365"/>
                  </a:lnTo>
                  <a:lnTo>
                    <a:pt x="f366" y="f367"/>
                  </a:lnTo>
                  <a:lnTo>
                    <a:pt x="f364" y="f368"/>
                  </a:lnTo>
                  <a:lnTo>
                    <a:pt x="f362" y="f369"/>
                  </a:lnTo>
                  <a:lnTo>
                    <a:pt x="f360" y="f370"/>
                  </a:lnTo>
                  <a:lnTo>
                    <a:pt x="f59" y="f371"/>
                  </a:lnTo>
                  <a:lnTo>
                    <a:pt x="f372" y="f373"/>
                  </a:lnTo>
                  <a:lnTo>
                    <a:pt x="f374" y="f290"/>
                  </a:lnTo>
                  <a:lnTo>
                    <a:pt x="f349" y="f375"/>
                  </a:lnTo>
                  <a:lnTo>
                    <a:pt x="f52" y="f376"/>
                  </a:lnTo>
                  <a:lnTo>
                    <a:pt x="f40" y="f287"/>
                  </a:lnTo>
                  <a:lnTo>
                    <a:pt x="f377" y="f265"/>
                  </a:lnTo>
                  <a:lnTo>
                    <a:pt x="f378" y="f286"/>
                  </a:lnTo>
                  <a:lnTo>
                    <a:pt x="f379" y="f270"/>
                  </a:lnTo>
                  <a:lnTo>
                    <a:pt x="f380" y="f270"/>
                  </a:lnTo>
                  <a:lnTo>
                    <a:pt x="f381" y="f286"/>
                  </a:lnTo>
                  <a:lnTo>
                    <a:pt x="f382" y="f265"/>
                  </a:lnTo>
                  <a:lnTo>
                    <a:pt x="f383" y="f384"/>
                  </a:lnTo>
                  <a:lnTo>
                    <a:pt x="f385" y="f386"/>
                  </a:lnTo>
                  <a:lnTo>
                    <a:pt x="f387" y="f388"/>
                  </a:lnTo>
                  <a:lnTo>
                    <a:pt x="f389" y="f390"/>
                  </a:lnTo>
                  <a:lnTo>
                    <a:pt x="f391" y="f392"/>
                  </a:lnTo>
                  <a:lnTo>
                    <a:pt x="f393" y="f301"/>
                  </a:lnTo>
                  <a:lnTo>
                    <a:pt x="f394" y="f395"/>
                  </a:lnTo>
                  <a:lnTo>
                    <a:pt x="f396" y="f397"/>
                  </a:lnTo>
                  <a:lnTo>
                    <a:pt x="f398" y="f399"/>
                  </a:lnTo>
                  <a:lnTo>
                    <a:pt x="f400" y="f401"/>
                  </a:lnTo>
                  <a:lnTo>
                    <a:pt x="f400" y="f317"/>
                  </a:lnTo>
                  <a:lnTo>
                    <a:pt x="f402" y="f229"/>
                  </a:lnTo>
                  <a:lnTo>
                    <a:pt x="f403" y="f404"/>
                  </a:lnTo>
                  <a:lnTo>
                    <a:pt x="f405" y="f233"/>
                  </a:lnTo>
                  <a:lnTo>
                    <a:pt x="f406" y="f407"/>
                  </a:lnTo>
                  <a:lnTo>
                    <a:pt x="f408" y="f248"/>
                  </a:lnTo>
                  <a:lnTo>
                    <a:pt x="f409" y="f223"/>
                  </a:lnTo>
                  <a:lnTo>
                    <a:pt x="f410" y="f240"/>
                  </a:lnTo>
                  <a:lnTo>
                    <a:pt x="f389" y="f222"/>
                  </a:lnTo>
                  <a:lnTo>
                    <a:pt x="f387" y="f411"/>
                  </a:lnTo>
                  <a:lnTo>
                    <a:pt x="f412" y="f335"/>
                  </a:lnTo>
                  <a:lnTo>
                    <a:pt x="f413" y="f333"/>
                  </a:lnTo>
                  <a:lnTo>
                    <a:pt x="f414" y="f221"/>
                  </a:lnTo>
                  <a:lnTo>
                    <a:pt x="f415" y="f326"/>
                  </a:lnTo>
                  <a:lnTo>
                    <a:pt x="f416" y="f326"/>
                  </a:lnTo>
                  <a:lnTo>
                    <a:pt x="f417" y="f221"/>
                  </a:lnTo>
                  <a:lnTo>
                    <a:pt x="f418" y="f333"/>
                  </a:lnTo>
                  <a:lnTo>
                    <a:pt x="f419" y="f324"/>
                  </a:lnTo>
                  <a:lnTo>
                    <a:pt x="f420" y="f421"/>
                  </a:lnTo>
                  <a:lnTo>
                    <a:pt x="f422" y="f323"/>
                  </a:lnTo>
                  <a:lnTo>
                    <a:pt x="f423" y="f424"/>
                  </a:lnTo>
                  <a:lnTo>
                    <a:pt x="f425" y="f240"/>
                  </a:lnTo>
                  <a:lnTo>
                    <a:pt x="f426" y="f223"/>
                  </a:lnTo>
                  <a:lnTo>
                    <a:pt x="f427" y="f407"/>
                  </a:lnTo>
                  <a:lnTo>
                    <a:pt x="f428" y="f429"/>
                  </a:lnTo>
                  <a:lnTo>
                    <a:pt x="f430" y="f404"/>
                  </a:lnTo>
                  <a:lnTo>
                    <a:pt x="f431" y="f432"/>
                  </a:lnTo>
                  <a:lnTo>
                    <a:pt x="f433" y="f226"/>
                  </a:lnTo>
                  <a:lnTo>
                    <a:pt x="f434" y="f226"/>
                  </a:lnTo>
                  <a:lnTo>
                    <a:pt x="f435" y="f432"/>
                  </a:lnTo>
                  <a:lnTo>
                    <a:pt x="f436" y="f437"/>
                  </a:lnTo>
                  <a:lnTo>
                    <a:pt x="f438" y="f233"/>
                  </a:lnTo>
                  <a:lnTo>
                    <a:pt x="f439" y="f440"/>
                  </a:lnTo>
                  <a:lnTo>
                    <a:pt x="f441" y="f442"/>
                  </a:lnTo>
                  <a:lnTo>
                    <a:pt x="f443" y="f411"/>
                  </a:lnTo>
                  <a:lnTo>
                    <a:pt x="f444" y="f333"/>
                  </a:lnTo>
                  <a:lnTo>
                    <a:pt x="f445" y="f446"/>
                  </a:lnTo>
                  <a:lnTo>
                    <a:pt x="f447" y="f220"/>
                  </a:lnTo>
                  <a:lnTo>
                    <a:pt x="f448" y="f449"/>
                  </a:lnTo>
                  <a:lnTo>
                    <a:pt x="f450" y="f219"/>
                  </a:lnTo>
                  <a:lnTo>
                    <a:pt x="f451" y="f452"/>
                  </a:lnTo>
                  <a:lnTo>
                    <a:pt x="f453" y="f454"/>
                  </a:lnTo>
                  <a:lnTo>
                    <a:pt x="f453" y="f455"/>
                  </a:lnTo>
                  <a:lnTo>
                    <a:pt x="f453" y="f456"/>
                  </a:lnTo>
                  <a:lnTo>
                    <a:pt x="f451" y="f182"/>
                  </a:lnTo>
                  <a:lnTo>
                    <a:pt x="f450" y="f185"/>
                  </a:lnTo>
                  <a:lnTo>
                    <a:pt x="f448" y="f457"/>
                  </a:lnTo>
                  <a:lnTo>
                    <a:pt x="f458" y="f189"/>
                  </a:lnTo>
                  <a:lnTo>
                    <a:pt x="f445" y="f206"/>
                  </a:lnTo>
                  <a:lnTo>
                    <a:pt x="f459" y="f204"/>
                  </a:lnTo>
                  <a:lnTo>
                    <a:pt x="f443" y="f164"/>
                  </a:lnTo>
                  <a:lnTo>
                    <a:pt x="f460" y="f75"/>
                  </a:lnTo>
                  <a:lnTo>
                    <a:pt x="f461" y="f462"/>
                  </a:lnTo>
                  <a:lnTo>
                    <a:pt x="f463" y="f66"/>
                  </a:lnTo>
                  <a:lnTo>
                    <a:pt x="f464" y="f62"/>
                  </a:lnTo>
                  <a:lnTo>
                    <a:pt x="f465" y="f466"/>
                  </a:lnTo>
                  <a:lnTo>
                    <a:pt x="f467" y="f70"/>
                  </a:lnTo>
                  <a:lnTo>
                    <a:pt x="f468" y="f70"/>
                  </a:lnTo>
                  <a:lnTo>
                    <a:pt x="f469" y="f60"/>
                  </a:lnTo>
                  <a:lnTo>
                    <a:pt x="f470" y="f160"/>
                  </a:lnTo>
                  <a:lnTo>
                    <a:pt x="f471" y="f118"/>
                  </a:lnTo>
                  <a:lnTo>
                    <a:pt x="f472" y="f473"/>
                  </a:lnTo>
                  <a:lnTo>
                    <a:pt x="f474" y="f475"/>
                  </a:lnTo>
                  <a:lnTo>
                    <a:pt x="f476" y="f75"/>
                  </a:lnTo>
                  <a:lnTo>
                    <a:pt x="f426" y="f196"/>
                  </a:lnTo>
                  <a:lnTo>
                    <a:pt x="f477" y="f194"/>
                  </a:lnTo>
                  <a:lnTo>
                    <a:pt x="f478" y="f202"/>
                  </a:lnTo>
                  <a:lnTo>
                    <a:pt x="f479" y="f202"/>
                  </a:lnTo>
                  <a:lnTo>
                    <a:pt x="f480" y="f202"/>
                  </a:lnTo>
                  <a:lnTo>
                    <a:pt x="f481" y="f194"/>
                  </a:lnTo>
                  <a:lnTo>
                    <a:pt x="f482" y="f483"/>
                  </a:lnTo>
                  <a:lnTo>
                    <a:pt x="f484" y="f485"/>
                  </a:lnTo>
                  <a:lnTo>
                    <a:pt x="f486" y="f487"/>
                  </a:lnTo>
                  <a:lnTo>
                    <a:pt x="f488" y="f489"/>
                  </a:lnTo>
                  <a:lnTo>
                    <a:pt x="f490" y="f491"/>
                  </a:lnTo>
                  <a:lnTo>
                    <a:pt x="f412" y="f492"/>
                  </a:lnTo>
                  <a:lnTo>
                    <a:pt x="f493" y="f494"/>
                  </a:lnTo>
                  <a:lnTo>
                    <a:pt x="f495" y="f159"/>
                  </a:lnTo>
                  <a:lnTo>
                    <a:pt x="f387" y="f496"/>
                  </a:lnTo>
                  <a:lnTo>
                    <a:pt x="f495" y="f497"/>
                  </a:lnTo>
                  <a:lnTo>
                    <a:pt x="f493" y="f498"/>
                  </a:lnTo>
                  <a:lnTo>
                    <a:pt x="f499" y="f500"/>
                  </a:lnTo>
                  <a:lnTo>
                    <a:pt x="f501" y="f41"/>
                  </a:lnTo>
                  <a:lnTo>
                    <a:pt x="f412" y="f31"/>
                  </a:lnTo>
                  <a:lnTo>
                    <a:pt x="f412" y="f502"/>
                  </a:lnTo>
                  <a:lnTo>
                    <a:pt x="f501" y="f503"/>
                  </a:lnTo>
                  <a:lnTo>
                    <a:pt x="f499" y="f144"/>
                  </a:lnTo>
                  <a:lnTo>
                    <a:pt x="f493" y="f15"/>
                  </a:lnTo>
                  <a:lnTo>
                    <a:pt x="f387" y="f6"/>
                  </a:lnTo>
                  <a:lnTo>
                    <a:pt x="f389" y="f504"/>
                  </a:lnTo>
                  <a:lnTo>
                    <a:pt x="f505" y="f115"/>
                  </a:lnTo>
                  <a:lnTo>
                    <a:pt x="f506" y="f137"/>
                  </a:lnTo>
                  <a:lnTo>
                    <a:pt x="f507" y="f508"/>
                  </a:lnTo>
                  <a:lnTo>
                    <a:pt x="f509" y="f508"/>
                  </a:lnTo>
                  <a:lnTo>
                    <a:pt x="f510" y="f137"/>
                  </a:lnTo>
                  <a:lnTo>
                    <a:pt x="f511" y="f115"/>
                  </a:lnTo>
                  <a:lnTo>
                    <a:pt x="f379" y="f504"/>
                  </a:lnTo>
                  <a:lnTo>
                    <a:pt x="f512" y="f513"/>
                  </a:lnTo>
                  <a:lnTo>
                    <a:pt x="f5" y="f6"/>
                  </a:lnTo>
                  <a:close/>
                </a:path>
                <a:path w="21600" h="21600"/>
              </a:pathLst>
            </a:custGeom>
            <a:solidFill>
              <a:srgbClr val="CCCCFF"/>
            </a:solidFill>
            <a:ln w="28440">
              <a:solidFill>
                <a:srgbClr val="000000"/>
              </a:solidFill>
              <a:prstDash val="solid"/>
              <a:miter/>
            </a:ln>
          </p:spPr>
          <p:txBody>
            <a:bodyPr wrap="square" lIns="90000" tIns="46800" rIns="90000" bIns="46800" anchor="t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</p:grpSp>
      <p:sp>
        <p:nvSpPr>
          <p:cNvPr id="8" name="Freeform 7">
            <a:extLst>
              <a:ext uri="{FF2B5EF4-FFF2-40B4-BE49-F238E27FC236}">
                <a16:creationId xmlns:a16="http://schemas.microsoft.com/office/drawing/2014/main" id="{AAA6222F-1B11-CBD0-61BF-320D36524F92}"/>
              </a:ext>
            </a:extLst>
          </p:cNvPr>
          <p:cNvSpPr/>
          <p:nvPr/>
        </p:nvSpPr>
        <p:spPr>
          <a:xfrm>
            <a:off x="7196315" y="3304918"/>
            <a:ext cx="1665360" cy="68416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 </a:t>
            </a:r>
            <a:r>
              <a:rPr lang="pt-BR" sz="2000" b="1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Irretratabili</a:t>
            </a:r>
            <a:r>
              <a:rPr lang="pt-BR" sz="20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-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dade</a:t>
            </a:r>
            <a:endParaRPr lang="pt-BR" sz="2000" b="1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34"/>
              <a:ea typeface="Gothic" pitchFamily="2"/>
              <a:cs typeface="Tahoma" pitchFamily="2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6E24459-7242-AF9B-8D50-9677E7747F36}"/>
              </a:ext>
            </a:extLst>
          </p:cNvPr>
          <p:cNvSpPr/>
          <p:nvPr/>
        </p:nvSpPr>
        <p:spPr>
          <a:xfrm>
            <a:off x="5573795" y="5030632"/>
            <a:ext cx="184320" cy="396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square" lIns="90000" tIns="46800" rIns="90000" bIns="46800" anchor="t" anchorCtr="0" compatLnSpc="0">
            <a:spAutoFit/>
          </a:bodyPr>
          <a:lstStyle/>
          <a:p>
            <a:pPr marL="0" marR="0" lvl="0" indent="0" algn="l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Gothic" pitchFamily="2"/>
              <a:cs typeface="Tahoma" pitchFamily="2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A3C7FF5-FFA0-2DC4-EE28-2C3B26FAC545}"/>
              </a:ext>
            </a:extLst>
          </p:cNvPr>
          <p:cNvSpPr/>
          <p:nvPr/>
        </p:nvSpPr>
        <p:spPr>
          <a:xfrm>
            <a:off x="7225115" y="5252752"/>
            <a:ext cx="1552320" cy="38933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Integridade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2A3F2EC-E358-D3AE-3D9C-28D5EBA81CCA}"/>
              </a:ext>
            </a:extLst>
          </p:cNvPr>
          <p:cNvSpPr/>
          <p:nvPr/>
        </p:nvSpPr>
        <p:spPr>
          <a:xfrm>
            <a:off x="4983755" y="3861712"/>
            <a:ext cx="2372400" cy="38933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Confidencialidade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4DF92A-6983-4790-9D17-F5116B3AD13F}"/>
              </a:ext>
            </a:extLst>
          </p:cNvPr>
          <p:cNvGrpSpPr/>
          <p:nvPr/>
        </p:nvGrpSpPr>
        <p:grpSpPr>
          <a:xfrm>
            <a:off x="5553995" y="4640032"/>
            <a:ext cx="1517400" cy="984600"/>
            <a:chOff x="2829600" y="3714840"/>
            <a:chExt cx="1517400" cy="984600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D465E42-9024-BF9F-3968-C3C8DA7C889F}"/>
                </a:ext>
              </a:extLst>
            </p:cNvPr>
            <p:cNvSpPr/>
            <p:nvPr/>
          </p:nvSpPr>
          <p:spPr>
            <a:xfrm>
              <a:off x="3319920" y="3714840"/>
              <a:ext cx="365040" cy="38340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wrap="none" lIns="90000" tIns="46800" rIns="90000" bIns="46800" anchor="t" anchorCtr="0" compatLnSpc="0">
              <a:sp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36AC10-B78A-B2F4-0355-46828EEBFC81}"/>
                </a:ext>
              </a:extLst>
            </p:cNvPr>
            <p:cNvSpPr/>
            <p:nvPr/>
          </p:nvSpPr>
          <p:spPr>
            <a:xfrm>
              <a:off x="2829600" y="4038840"/>
              <a:ext cx="1517400" cy="66060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6800" rIns="90000" bIns="46800" anchor="t" anchorCtr="0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i="0" u="none" strike="noStrike" baseline="0">
                  <a:ln>
                    <a:noFill/>
                  </a:ln>
                  <a:solidFill>
                    <a:srgbClr val="000000"/>
                  </a:solidFill>
                  <a:latin typeface="Arial" pitchFamily="34"/>
                  <a:ea typeface="Gothic" pitchFamily="2"/>
                  <a:cs typeface="Tahoma" pitchFamily="2"/>
                </a:rPr>
                <a:t>Disponibi-lidade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254C1B-3F15-09DA-F65A-2E9760497ADF}"/>
              </a:ext>
            </a:extLst>
          </p:cNvPr>
          <p:cNvGrpSpPr/>
          <p:nvPr/>
        </p:nvGrpSpPr>
        <p:grpSpPr>
          <a:xfrm>
            <a:off x="381000" y="2277852"/>
            <a:ext cx="4764195" cy="1499980"/>
            <a:chOff x="-2343395" y="1352660"/>
            <a:chExt cx="4764195" cy="1499980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E10936C-3CB4-CAA2-0E29-DDDE234D119E}"/>
                </a:ext>
              </a:extLst>
            </p:cNvPr>
            <p:cNvSpPr/>
            <p:nvPr/>
          </p:nvSpPr>
          <p:spPr>
            <a:xfrm>
              <a:off x="-2343395" y="1352660"/>
              <a:ext cx="4764195" cy="1156151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6800" rIns="90000" bIns="46800" anchor="t" anchorCtr="0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1123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Arial" pitchFamily="34"/>
                  <a:ea typeface="Gothic" pitchFamily="2"/>
                  <a:cs typeface="Tahoma" pitchFamily="2"/>
                </a:rPr>
                <a:t>Dados só devem ser acessados por quem for comprovadamente permitido</a:t>
              </a:r>
            </a:p>
          </p:txBody>
        </p:sp>
        <p:sp>
          <p:nvSpPr>
            <p:cNvPr id="17" name="Straight Connector 16">
              <a:extLst>
                <a:ext uri="{FF2B5EF4-FFF2-40B4-BE49-F238E27FC236}">
                  <a16:creationId xmlns:a16="http://schemas.microsoft.com/office/drawing/2014/main" id="{C62B7905-757D-88DF-C6AA-ABE3AF736ABE}"/>
                </a:ext>
              </a:extLst>
            </p:cNvPr>
            <p:cNvSpPr/>
            <p:nvPr/>
          </p:nvSpPr>
          <p:spPr>
            <a:xfrm>
              <a:off x="1332000" y="2492280"/>
              <a:ext cx="863640" cy="360360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prstDash val="solid"/>
              <a:miter/>
              <a:tailEnd type="arrow"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DA78DE2-F457-217D-929C-2430EB70F087}"/>
              </a:ext>
            </a:extLst>
          </p:cNvPr>
          <p:cNvGrpSpPr/>
          <p:nvPr/>
        </p:nvGrpSpPr>
        <p:grpSpPr>
          <a:xfrm>
            <a:off x="8875715" y="6009832"/>
            <a:ext cx="3994733" cy="1300871"/>
            <a:chOff x="6151320" y="5084640"/>
            <a:chExt cx="3994733" cy="1300871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3BB811D-C19B-993B-5698-C112C8BFDE78}"/>
                </a:ext>
              </a:extLst>
            </p:cNvPr>
            <p:cNvSpPr/>
            <p:nvPr/>
          </p:nvSpPr>
          <p:spPr>
            <a:xfrm>
              <a:off x="6803999" y="5229360"/>
              <a:ext cx="3342054" cy="1156151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6800" rIns="90000" bIns="46800" anchor="t" anchorCtr="0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1123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Arial" pitchFamily="34"/>
                  <a:ea typeface="Gothic" pitchFamily="2"/>
                  <a:cs typeface="Tahoma" pitchFamily="2"/>
                </a:rPr>
                <a:t>Manter os dados fiéis ao autor real / estado original</a:t>
              </a:r>
            </a:p>
          </p:txBody>
        </p:sp>
        <p:sp>
          <p:nvSpPr>
            <p:cNvPr id="20" name="Straight Connector 19">
              <a:extLst>
                <a:ext uri="{FF2B5EF4-FFF2-40B4-BE49-F238E27FC236}">
                  <a16:creationId xmlns:a16="http://schemas.microsoft.com/office/drawing/2014/main" id="{DF8327E2-0408-7E3F-0762-0EBEC18E3F73}"/>
                </a:ext>
              </a:extLst>
            </p:cNvPr>
            <p:cNvSpPr/>
            <p:nvPr/>
          </p:nvSpPr>
          <p:spPr>
            <a:xfrm flipH="1" flipV="1">
              <a:off x="6151320" y="5084640"/>
              <a:ext cx="647640" cy="432000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prstDash val="solid"/>
              <a:miter/>
              <a:tailEnd type="arrow"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1C7E18-E892-70FC-D468-68920CB692F9}"/>
              </a:ext>
            </a:extLst>
          </p:cNvPr>
          <p:cNvGrpSpPr/>
          <p:nvPr/>
        </p:nvGrpSpPr>
        <p:grpSpPr>
          <a:xfrm>
            <a:off x="8880394" y="2904972"/>
            <a:ext cx="4886405" cy="1510030"/>
            <a:chOff x="6156000" y="1967080"/>
            <a:chExt cx="3909194" cy="1510030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A967B65-4234-4A19-E6AA-F0E8062F275A}"/>
                </a:ext>
              </a:extLst>
            </p:cNvPr>
            <p:cNvSpPr/>
            <p:nvPr/>
          </p:nvSpPr>
          <p:spPr>
            <a:xfrm>
              <a:off x="6723139" y="1967080"/>
              <a:ext cx="3342055" cy="151003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6800" rIns="90000" bIns="46800" anchor="t" anchorCtr="0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1123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Arial" pitchFamily="34"/>
                  <a:ea typeface="Gothic" pitchFamily="2"/>
                  <a:cs typeface="Tahoma" pitchFamily="2"/>
                </a:rPr>
                <a:t>Comprovar que realmente é quem diz ser, comprovando a identidade</a:t>
              </a:r>
            </a:p>
          </p:txBody>
        </p:sp>
        <p:sp>
          <p:nvSpPr>
            <p:cNvPr id="23" name="Straight Connector 22">
              <a:extLst>
                <a:ext uri="{FF2B5EF4-FFF2-40B4-BE49-F238E27FC236}">
                  <a16:creationId xmlns:a16="http://schemas.microsoft.com/office/drawing/2014/main" id="{D1472756-C228-0790-5148-489825D1847E}"/>
                </a:ext>
              </a:extLst>
            </p:cNvPr>
            <p:cNvSpPr/>
            <p:nvPr/>
          </p:nvSpPr>
          <p:spPr>
            <a:xfrm flipH="1">
              <a:off x="6156000" y="2565360"/>
              <a:ext cx="576360" cy="647640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prstDash val="solid"/>
              <a:miter/>
              <a:tailEnd type="arrow"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DB7417-E7BC-E09B-C4F0-205EAD877DB6}"/>
              </a:ext>
            </a:extLst>
          </p:cNvPr>
          <p:cNvGrpSpPr/>
          <p:nvPr/>
        </p:nvGrpSpPr>
        <p:grpSpPr>
          <a:xfrm>
            <a:off x="990600" y="5374892"/>
            <a:ext cx="4505435" cy="1510030"/>
            <a:chOff x="-1733795" y="4449700"/>
            <a:chExt cx="4505435" cy="1510030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27F11FE-A9CC-03EF-4B26-CECB4737CAE1}"/>
                </a:ext>
              </a:extLst>
            </p:cNvPr>
            <p:cNvSpPr/>
            <p:nvPr/>
          </p:nvSpPr>
          <p:spPr>
            <a:xfrm>
              <a:off x="-1733795" y="4449700"/>
              <a:ext cx="4145075" cy="151003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6800" rIns="90000" bIns="46800" anchor="t" anchorCtr="0" compatLnSpc="0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1123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Arial" pitchFamily="34"/>
                  <a:ea typeface="Gothic" pitchFamily="2"/>
                  <a:cs typeface="Tahoma" pitchFamily="2"/>
                </a:rPr>
                <a:t>Os dados devem estar sempre disponíveis para serem acessados pelos usuários legítimos</a:t>
              </a:r>
            </a:p>
          </p:txBody>
        </p:sp>
        <p:sp>
          <p:nvSpPr>
            <p:cNvPr id="26" name="Straight Connector 25">
              <a:extLst>
                <a:ext uri="{FF2B5EF4-FFF2-40B4-BE49-F238E27FC236}">
                  <a16:creationId xmlns:a16="http://schemas.microsoft.com/office/drawing/2014/main" id="{899CF229-15DE-8B08-6080-2D24922CE839}"/>
                </a:ext>
              </a:extLst>
            </p:cNvPr>
            <p:cNvSpPr/>
            <p:nvPr/>
          </p:nvSpPr>
          <p:spPr>
            <a:xfrm flipV="1">
              <a:off x="1908000" y="4868640"/>
              <a:ext cx="863640" cy="431640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prstDash val="solid"/>
              <a:miter/>
              <a:tailEnd type="arrow"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628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SEGURANÇA?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91250" y="1802099"/>
            <a:ext cx="12581369" cy="491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dk1"/>
                </a:solidFill>
              </a:rPr>
              <a:t>Objetivos da segurança: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36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dk1"/>
                </a:solidFill>
              </a:rPr>
              <a:t>Reduzir riscos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8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dk1"/>
                </a:solidFill>
              </a:rPr>
              <a:t>Manter os riscos dentro dos limites aceitáveis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8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dk1"/>
                </a:solidFill>
              </a:rPr>
              <a:t>Economizar dinheiro, através de ações </a:t>
            </a:r>
            <a:r>
              <a:rPr lang="pt-BR" sz="2800" b="1" dirty="0" err="1">
                <a:solidFill>
                  <a:schemeClr val="dk1"/>
                </a:solidFill>
              </a:rPr>
              <a:t>pró-ativas</a:t>
            </a:r>
            <a:endParaRPr lang="pt-BR" sz="28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8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dk1"/>
                </a:solidFill>
              </a:rPr>
              <a:t>Estabelecer planos para quando incidentes ocorrerem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8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dk1"/>
                </a:solidFill>
              </a:rPr>
              <a:t>Assegurar-se / comprovar a real situação de segurança</a:t>
            </a: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C11E0A-95A2-1923-9AE5-04F255869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241" y="2779543"/>
            <a:ext cx="51435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13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RISCO?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B33E106-D137-24AD-F143-7F0F3A8972EB}"/>
              </a:ext>
            </a:extLst>
          </p:cNvPr>
          <p:cNvSpPr txBox="1">
            <a:spLocks/>
          </p:cNvSpPr>
          <p:nvPr/>
        </p:nvSpPr>
        <p:spPr>
          <a:xfrm>
            <a:off x="389489" y="3571560"/>
            <a:ext cx="13851361" cy="20827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0000" tIns="46800" rIns="90000" bIns="468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2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900"/>
              <a:buFont typeface="Proxima Nova"/>
              <a:buChar char="●"/>
              <a:defRPr sz="29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●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●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indent="0">
              <a:spcBef>
                <a:spcPts val="550"/>
              </a:spcBef>
              <a:buNone/>
              <a:tabLst>
                <a:tab pos="342720" algn="l"/>
                <a:tab pos="914040" algn="l"/>
                <a:tab pos="1828440" algn="l"/>
                <a:tab pos="2742840" algn="l"/>
                <a:tab pos="3657240" algn="l"/>
                <a:tab pos="4571640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pt-BR" sz="3600" b="1" dirty="0">
                <a:solidFill>
                  <a:schemeClr val="tx1"/>
                </a:solidFill>
              </a:rPr>
              <a:t>Possibilidade de um ativo sujeitar-se a fatores e incidentes que possam resultar em perdas ou danos, comprometendo a continuidade das atividades de uma organização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430115-EE96-D61F-1474-E4CDE9362A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2309" y="1932059"/>
            <a:ext cx="2268541" cy="162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6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RISCO?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B33E106-D137-24AD-F143-7F0F3A8972EB}"/>
              </a:ext>
            </a:extLst>
          </p:cNvPr>
          <p:cNvSpPr txBox="1">
            <a:spLocks/>
          </p:cNvSpPr>
          <p:nvPr/>
        </p:nvSpPr>
        <p:spPr>
          <a:xfrm>
            <a:off x="389489" y="3571560"/>
            <a:ext cx="13851361" cy="20827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0000" tIns="46800" rIns="90000" bIns="468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2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900"/>
              <a:buFont typeface="Proxima Nova"/>
              <a:buChar char="●"/>
              <a:defRPr sz="29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●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●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○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roxima Nova"/>
              <a:buChar char="■"/>
              <a:defRPr sz="22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indent="0">
              <a:spcBef>
                <a:spcPts val="550"/>
              </a:spcBef>
              <a:buNone/>
              <a:tabLst>
                <a:tab pos="342720" algn="l"/>
                <a:tab pos="914040" algn="l"/>
                <a:tab pos="1828440" algn="l"/>
                <a:tab pos="2742840" algn="l"/>
                <a:tab pos="3657240" algn="l"/>
                <a:tab pos="4571640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pt-BR" sz="3600" b="1" dirty="0">
                <a:solidFill>
                  <a:schemeClr val="tx1"/>
                </a:solidFill>
              </a:rPr>
              <a:t>Possibilidade de um </a:t>
            </a:r>
            <a:r>
              <a:rPr lang="pt-BR" sz="3600" b="1" dirty="0">
                <a:solidFill>
                  <a:srgbClr val="FF3300"/>
                </a:solidFill>
              </a:rPr>
              <a:t>ativo</a:t>
            </a:r>
            <a:r>
              <a:rPr lang="pt-BR" sz="3600" b="1" dirty="0"/>
              <a:t> </a:t>
            </a:r>
            <a:r>
              <a:rPr lang="pt-BR" sz="3600" b="1" dirty="0">
                <a:solidFill>
                  <a:schemeClr val="tx1"/>
                </a:solidFill>
              </a:rPr>
              <a:t>sujeitar-se a</a:t>
            </a:r>
            <a:r>
              <a:rPr lang="pt-BR" sz="3600" b="1" dirty="0"/>
              <a:t> </a:t>
            </a:r>
            <a:r>
              <a:rPr lang="pt-BR" sz="3600" b="1" dirty="0">
                <a:solidFill>
                  <a:srgbClr val="FF3300"/>
                </a:solidFill>
              </a:rPr>
              <a:t>fatores e incidentes</a:t>
            </a:r>
            <a:r>
              <a:rPr lang="pt-BR" sz="3600" b="1" dirty="0"/>
              <a:t> </a:t>
            </a:r>
            <a:r>
              <a:rPr lang="pt-BR" sz="3600" b="1" dirty="0">
                <a:solidFill>
                  <a:schemeClr val="tx1"/>
                </a:solidFill>
              </a:rPr>
              <a:t>que possam resultar em </a:t>
            </a:r>
            <a:r>
              <a:rPr lang="pt-BR" sz="3600" b="1" dirty="0">
                <a:solidFill>
                  <a:srgbClr val="FF3300"/>
                </a:solidFill>
              </a:rPr>
              <a:t>perdas ou danos</a:t>
            </a:r>
            <a:r>
              <a:rPr lang="pt-BR" sz="3600" b="1" dirty="0">
                <a:solidFill>
                  <a:schemeClr val="tx1"/>
                </a:solidFill>
              </a:rPr>
              <a:t>, comprometendo a continuidade das atividades de uma organização</a:t>
            </a:r>
            <a:endParaRPr lang="pt-BR" sz="36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3004C4-30CC-5910-EB3D-3229E7BD1836}"/>
              </a:ext>
            </a:extLst>
          </p:cNvPr>
          <p:cNvGrpSpPr/>
          <p:nvPr/>
        </p:nvGrpSpPr>
        <p:grpSpPr>
          <a:xfrm>
            <a:off x="1832976" y="2202023"/>
            <a:ext cx="7585195" cy="1555400"/>
            <a:chOff x="525384" y="1175682"/>
            <a:chExt cx="7585195" cy="1555400"/>
          </a:xfrm>
        </p:grpSpPr>
        <p:sp>
          <p:nvSpPr>
            <p:cNvPr id="25" name="Straight Connector 24">
              <a:extLst>
                <a:ext uri="{FF2B5EF4-FFF2-40B4-BE49-F238E27FC236}">
                  <a16:creationId xmlns:a16="http://schemas.microsoft.com/office/drawing/2014/main" id="{A34F43B1-F765-38E1-375C-C61BC8680B47}"/>
                </a:ext>
              </a:extLst>
            </p:cNvPr>
            <p:cNvSpPr/>
            <p:nvPr/>
          </p:nvSpPr>
          <p:spPr>
            <a:xfrm flipH="1">
              <a:off x="3970440" y="1641644"/>
              <a:ext cx="7200" cy="108943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olid"/>
              <a:miter/>
              <a:tailEnd type="arrow"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7EC7790-7E44-7116-379D-10767CEAE1D5}"/>
                </a:ext>
              </a:extLst>
            </p:cNvPr>
            <p:cNvSpPr/>
            <p:nvPr/>
          </p:nvSpPr>
          <p:spPr>
            <a:xfrm>
              <a:off x="525384" y="1175682"/>
              <a:ext cx="7585195" cy="465962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6800" rIns="90000" bIns="46800" anchor="t" anchorCtr="0" compatLnSpc="0">
              <a:spAutoFit/>
            </a:bodyPr>
            <a:lstStyle/>
            <a:p>
              <a:pPr marL="0" marR="0" lvl="0" indent="0" algn="l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3300"/>
                  </a:solidFill>
                  <a:latin typeface="Tahoma" pitchFamily="34"/>
                  <a:ea typeface="Gothic" pitchFamily="2"/>
                  <a:cs typeface="Tahoma" pitchFamily="2"/>
                </a:rPr>
                <a:t>Ativo: algo tem que valor para uma organização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F9A67B-6867-1DAB-5A25-0158FE3469C6}"/>
              </a:ext>
            </a:extLst>
          </p:cNvPr>
          <p:cNvGrpSpPr/>
          <p:nvPr/>
        </p:nvGrpSpPr>
        <p:grpSpPr>
          <a:xfrm>
            <a:off x="5418297" y="4215383"/>
            <a:ext cx="9367478" cy="3545914"/>
            <a:chOff x="5418297" y="4215383"/>
            <a:chExt cx="9367478" cy="3545914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AF411DE-83B2-A2A3-3D0F-1D92543B2679}"/>
                </a:ext>
              </a:extLst>
            </p:cNvPr>
            <p:cNvSpPr/>
            <p:nvPr/>
          </p:nvSpPr>
          <p:spPr>
            <a:xfrm>
              <a:off x="5418297" y="6552439"/>
              <a:ext cx="9367478" cy="1208858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6800" rIns="90000" bIns="46800" anchor="t" anchorCtr="0" compatLnSpc="0">
              <a:spAutoFit/>
            </a:bodyPr>
            <a:lstStyle/>
            <a:p>
              <a:pPr marL="0" marR="0" lvl="0" indent="0" algn="l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Tahoma" pitchFamily="34"/>
                  <a:ea typeface="Gothic" pitchFamily="2"/>
                  <a:cs typeface="Tahoma" pitchFamily="2"/>
                </a:rPr>
                <a:t>Fatores e Incidentes:</a:t>
              </a:r>
            </a:p>
            <a:p>
              <a:pPr marL="0" marR="0" lvl="0" indent="0" algn="l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Tahoma" pitchFamily="34"/>
                  <a:ea typeface="Gothic" pitchFamily="2"/>
                  <a:cs typeface="Tahoma" pitchFamily="2"/>
                </a:rPr>
                <a:t>- Vulnerabilidades: fraquezas na segurança</a:t>
              </a:r>
            </a:p>
            <a:p>
              <a:pPr marL="0" marR="0" lvl="0" indent="0" algn="l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Tahoma" pitchFamily="34"/>
                  <a:ea typeface="Gothic" pitchFamily="2"/>
                  <a:cs typeface="Tahoma" pitchFamily="2"/>
                </a:rPr>
                <a:t>- Ameaças: possibilidade de exploração de vulnerabilidade</a:t>
              </a:r>
              <a:r>
                <a:rPr lang="pt-BR" sz="2400" b="1" dirty="0">
                  <a:solidFill>
                    <a:srgbClr val="FF0000"/>
                  </a:solidFill>
                  <a:latin typeface="Tahoma" pitchFamily="34"/>
                  <a:ea typeface="Gothic" pitchFamily="2"/>
                  <a:cs typeface="Tahoma" pitchFamily="2"/>
                </a:rPr>
                <a:t>s</a:t>
              </a:r>
              <a:endParaRPr lang="pt-BR" sz="2400" b="1" i="0" u="none" strike="noStrike" baseline="0" dirty="0">
                <a:ln>
                  <a:noFill/>
                </a:ln>
                <a:solidFill>
                  <a:srgbClr val="FF0000"/>
                </a:solidFill>
                <a:latin typeface="Tahoma" pitchFamily="34"/>
                <a:ea typeface="Gothic" pitchFamily="2"/>
                <a:cs typeface="Tahoma" pitchFamily="2"/>
              </a:endParaRPr>
            </a:p>
          </p:txBody>
        </p:sp>
        <p:sp>
          <p:nvSpPr>
            <p:cNvPr id="29" name="Straight Connector 28">
              <a:extLst>
                <a:ext uri="{FF2B5EF4-FFF2-40B4-BE49-F238E27FC236}">
                  <a16:creationId xmlns:a16="http://schemas.microsoft.com/office/drawing/2014/main" id="{77191CF5-818C-476A-1DCC-B13CDD68D1E9}"/>
                </a:ext>
              </a:extLst>
            </p:cNvPr>
            <p:cNvSpPr/>
            <p:nvPr/>
          </p:nvSpPr>
          <p:spPr>
            <a:xfrm flipV="1">
              <a:off x="7626351" y="4215383"/>
              <a:ext cx="2596641" cy="233705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olid"/>
              <a:miter/>
              <a:tailEnd type="arrow"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8134CDE-E59A-8466-2048-7C067822D996}"/>
              </a:ext>
            </a:extLst>
          </p:cNvPr>
          <p:cNvGrpSpPr/>
          <p:nvPr/>
        </p:nvGrpSpPr>
        <p:grpSpPr>
          <a:xfrm>
            <a:off x="1093752" y="4829165"/>
            <a:ext cx="3529080" cy="1854050"/>
            <a:chOff x="106200" y="3571560"/>
            <a:chExt cx="3529080" cy="1854050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61A256-681D-2F01-C78E-C8F58CD32D71}"/>
                </a:ext>
              </a:extLst>
            </p:cNvPr>
            <p:cNvSpPr/>
            <p:nvPr/>
          </p:nvSpPr>
          <p:spPr>
            <a:xfrm>
              <a:off x="106200" y="4588200"/>
              <a:ext cx="2878393" cy="83741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6800" rIns="90000" bIns="46800" anchor="t" anchorCtr="0" compatLnSpc="0">
              <a:spAutoFit/>
            </a:bodyPr>
            <a:lstStyle/>
            <a:p>
              <a:pPr marL="0" marR="0" lvl="0" indent="0" algn="l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Tahoma" pitchFamily="34"/>
                  <a:ea typeface="Gothic" pitchFamily="2"/>
                  <a:cs typeface="Tahoma" pitchFamily="2"/>
                </a:rPr>
                <a:t>Perdas ou Danos:</a:t>
              </a:r>
            </a:p>
            <a:p>
              <a:pPr marL="0" marR="0" lvl="0" indent="0" algn="l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400" b="1" i="0" u="none" strike="noStrike" baseline="0" dirty="0">
                  <a:ln>
                    <a:noFill/>
                  </a:ln>
                  <a:solidFill>
                    <a:srgbClr val="FF0000"/>
                  </a:solidFill>
                  <a:latin typeface="Tahoma" pitchFamily="34"/>
                  <a:ea typeface="Gothic" pitchFamily="2"/>
                  <a:cs typeface="Tahoma" pitchFamily="2"/>
                </a:rPr>
                <a:t>Consequências</a:t>
              </a:r>
            </a:p>
          </p:txBody>
        </p:sp>
        <p:sp>
          <p:nvSpPr>
            <p:cNvPr id="32" name="Straight Connector 31">
              <a:extLst>
                <a:ext uri="{FF2B5EF4-FFF2-40B4-BE49-F238E27FC236}">
                  <a16:creationId xmlns:a16="http://schemas.microsoft.com/office/drawing/2014/main" id="{42B79475-0034-48C7-44C6-71A624372133}"/>
                </a:ext>
              </a:extLst>
            </p:cNvPr>
            <p:cNvSpPr/>
            <p:nvPr/>
          </p:nvSpPr>
          <p:spPr>
            <a:xfrm flipV="1">
              <a:off x="1690560" y="3571560"/>
              <a:ext cx="1944720" cy="108108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olid"/>
              <a:miter/>
              <a:tailEnd type="arrow"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marL="0" marR="0" lvl="0" indent="0" algn="l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8537BB7E-01BA-ABC1-A417-7C38A1FA9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2309" y="1932059"/>
            <a:ext cx="2268541" cy="162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45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RISCO?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AB053FA7-AA5F-30EF-A154-3C0527569242}"/>
              </a:ext>
            </a:extLst>
          </p:cNvPr>
          <p:cNvSpPr/>
          <p:nvPr/>
        </p:nvSpPr>
        <p:spPr>
          <a:xfrm>
            <a:off x="1188109" y="6911008"/>
            <a:ext cx="13597666" cy="62523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 b="1" i="0" u="none" strike="noStrike" baseline="0" dirty="0">
                <a:ln>
                  <a:noFill/>
                </a:ln>
                <a:solidFill>
                  <a:srgbClr val="FF0000"/>
                </a:solidFill>
                <a:latin typeface="Arial" pitchFamily="34"/>
                <a:ea typeface="Gothic" pitchFamily="2"/>
                <a:cs typeface="Tahoma" pitchFamily="2"/>
              </a:rPr>
              <a:t>Se você não puder medir o risco, você não poderá reduzi-lo!</a:t>
            </a:r>
          </a:p>
        </p:txBody>
      </p:sp>
      <p:pic>
        <p:nvPicPr>
          <p:cNvPr id="13" name="Picture 12" descr="A screenshot of a video game&#10;&#10;Description automatically generated">
            <a:extLst>
              <a:ext uri="{FF2B5EF4-FFF2-40B4-BE49-F238E27FC236}">
                <a16:creationId xmlns:a16="http://schemas.microsoft.com/office/drawing/2014/main" id="{9A22D1EE-AFC0-43E6-28CE-63BD72CAD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19" y="1909954"/>
            <a:ext cx="12636367" cy="494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41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QUÊ </a:t>
            </a:r>
            <a:r>
              <a:rPr lang="en-US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É</a:t>
            </a: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RISCO?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5C537B-A3B4-C1E0-1D51-E8A6428A1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777" y="1696428"/>
            <a:ext cx="10327629" cy="639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3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NORMAS/LEIS/RECOMENDAÇÕES</a:t>
            </a:r>
            <a:b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endParaRPr lang="en-US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91250" y="1802099"/>
            <a:ext cx="12581369" cy="491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dk1"/>
                </a:solidFill>
              </a:rPr>
              <a:t>Diversas e com escopos: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LGPD – Lei Geral de Proteção de Dados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Marco Civil Internet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GDPR - General Data </a:t>
            </a:r>
            <a:r>
              <a:rPr lang="pt-BR" sz="2400" b="1" dirty="0" err="1">
                <a:solidFill>
                  <a:schemeClr val="dk1"/>
                </a:solidFill>
              </a:rPr>
              <a:t>Protection</a:t>
            </a:r>
            <a:r>
              <a:rPr lang="pt-BR" sz="2400" b="1" dirty="0">
                <a:solidFill>
                  <a:schemeClr val="dk1"/>
                </a:solidFill>
              </a:rPr>
              <a:t> </a:t>
            </a:r>
            <a:r>
              <a:rPr lang="pt-BR" sz="2400" b="1" dirty="0" err="1">
                <a:solidFill>
                  <a:schemeClr val="dk1"/>
                </a:solidFill>
              </a:rPr>
              <a:t>Regulation</a:t>
            </a:r>
            <a:endParaRPr lang="pt-BR" sz="24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HIPAA - Health </a:t>
            </a:r>
            <a:r>
              <a:rPr lang="pt-BR" sz="2400" b="1" dirty="0" err="1">
                <a:solidFill>
                  <a:schemeClr val="dk1"/>
                </a:solidFill>
              </a:rPr>
              <a:t>Insurance</a:t>
            </a:r>
            <a:r>
              <a:rPr lang="pt-BR" sz="2400" b="1" dirty="0">
                <a:solidFill>
                  <a:schemeClr val="dk1"/>
                </a:solidFill>
              </a:rPr>
              <a:t> </a:t>
            </a:r>
            <a:r>
              <a:rPr lang="pt-BR" sz="2400" b="1" dirty="0" err="1">
                <a:solidFill>
                  <a:schemeClr val="dk1"/>
                </a:solidFill>
              </a:rPr>
              <a:t>Portability</a:t>
            </a:r>
            <a:r>
              <a:rPr lang="pt-BR" sz="2400" b="1" dirty="0">
                <a:solidFill>
                  <a:schemeClr val="dk1"/>
                </a:solidFill>
              </a:rPr>
              <a:t> </a:t>
            </a:r>
            <a:r>
              <a:rPr lang="pt-BR" sz="2400" b="1" dirty="0" err="1">
                <a:solidFill>
                  <a:schemeClr val="dk1"/>
                </a:solidFill>
              </a:rPr>
              <a:t>and</a:t>
            </a:r>
            <a:r>
              <a:rPr lang="pt-BR" sz="2400" b="1" dirty="0">
                <a:solidFill>
                  <a:schemeClr val="dk1"/>
                </a:solidFill>
              </a:rPr>
              <a:t> </a:t>
            </a:r>
            <a:r>
              <a:rPr lang="pt-BR" sz="2400" b="1" dirty="0" err="1">
                <a:solidFill>
                  <a:schemeClr val="dk1"/>
                </a:solidFill>
              </a:rPr>
              <a:t>Accountability</a:t>
            </a:r>
            <a:r>
              <a:rPr lang="pt-BR" sz="2400" b="1" dirty="0">
                <a:solidFill>
                  <a:schemeClr val="dk1"/>
                </a:solidFill>
              </a:rPr>
              <a:t> </a:t>
            </a:r>
            <a:r>
              <a:rPr lang="pt-BR" sz="2400" b="1" dirty="0" err="1">
                <a:solidFill>
                  <a:schemeClr val="dk1"/>
                </a:solidFill>
              </a:rPr>
              <a:t>Act</a:t>
            </a:r>
            <a:endParaRPr lang="pt-BR" sz="24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NIST – </a:t>
            </a:r>
            <a:r>
              <a:rPr lang="pt-BR" sz="2400" b="1" dirty="0" err="1">
                <a:solidFill>
                  <a:schemeClr val="dk1"/>
                </a:solidFill>
              </a:rPr>
              <a:t>Cybersecurity</a:t>
            </a:r>
            <a:r>
              <a:rPr lang="pt-BR" sz="2400" b="1" dirty="0">
                <a:solidFill>
                  <a:schemeClr val="dk1"/>
                </a:solidFill>
              </a:rPr>
              <a:t> Framework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Família ISO 27000, COBIT, …</a:t>
            </a: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1C3C14-A058-0052-CA1D-D9E8F1F54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2844" y="3132977"/>
            <a:ext cx="1799550" cy="1388144"/>
          </a:xfrm>
          <a:prstGeom prst="rect">
            <a:avLst/>
          </a:prstGeom>
        </p:spPr>
      </p:pic>
      <p:pic>
        <p:nvPicPr>
          <p:cNvPr id="1026" name="Picture 2" descr="LGPD - Lei Geral de Proteção de Dados - Futura Tecnologia | Produtividade e  Segurança Digital">
            <a:extLst>
              <a:ext uri="{FF2B5EF4-FFF2-40B4-BE49-F238E27FC236}">
                <a16:creationId xmlns:a16="http://schemas.microsoft.com/office/drawing/2014/main" id="{904E5CFB-A125-63F4-8305-4779C7CE3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4353" y="1943756"/>
            <a:ext cx="2776288" cy="138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D1DD17-AAD9-8CDB-4CCF-0C3CABA00B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7300" y="4663816"/>
            <a:ext cx="2101850" cy="939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5A5E56-C95C-05C1-5B27-0664D2E49D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08752" y="5543670"/>
            <a:ext cx="2268922" cy="1097525"/>
          </a:xfrm>
          <a:prstGeom prst="rect">
            <a:avLst/>
          </a:prstGeom>
        </p:spPr>
      </p:pic>
      <p:pic>
        <p:nvPicPr>
          <p:cNvPr id="1028" name="Picture 4" descr="Resumo da ISO 27001 - Sistema de Gestão de Segurança da Informação">
            <a:extLst>
              <a:ext uri="{FF2B5EF4-FFF2-40B4-BE49-F238E27FC236}">
                <a16:creationId xmlns:a16="http://schemas.microsoft.com/office/drawing/2014/main" id="{C764A881-B246-41C1-99F0-C15B2267C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4841" y="6586030"/>
            <a:ext cx="1604309" cy="120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694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COMO MITIGAR OS RISCOS?</a:t>
            </a:r>
            <a:b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endParaRPr lang="en-US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0;p16">
            <a:extLst>
              <a:ext uri="{FF2B5EF4-FFF2-40B4-BE49-F238E27FC236}">
                <a16:creationId xmlns:a16="http://schemas.microsoft.com/office/drawing/2014/main" id="{52ECC3D0-C4EA-E8DB-FD06-F133D1CC7C38}"/>
              </a:ext>
            </a:extLst>
          </p:cNvPr>
          <p:cNvSpPr txBox="1"/>
          <p:nvPr/>
        </p:nvSpPr>
        <p:spPr>
          <a:xfrm>
            <a:off x="591250" y="1812858"/>
            <a:ext cx="8230021" cy="491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FF0000"/>
                </a:solidFill>
              </a:rPr>
              <a:t>Segurança é um processo</a:t>
            </a:r>
            <a:r>
              <a:rPr lang="pt-BR" sz="2800" b="1" dirty="0">
                <a:solidFill>
                  <a:schemeClr val="dk1"/>
                </a:solidFill>
              </a:rPr>
              <a:t>, não uma ação ou item isolado:</a:t>
            </a:r>
            <a:endParaRPr lang="pt-BR" sz="32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dk1"/>
                </a:solidFill>
              </a:rPr>
              <a:t>Melhor software do mundo configurado indevidamente gera risco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</a:pPr>
            <a:endParaRPr lang="pt-BR" sz="20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dk1"/>
                </a:solidFill>
              </a:rPr>
              <a:t>Pessoas são a parte mais importante e vulnerável desse processo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dk1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FF0000"/>
                </a:solidFill>
              </a:rPr>
              <a:t>Previnir</a:t>
            </a:r>
            <a:r>
              <a:rPr lang="pt-BR" sz="2000" b="1" dirty="0">
                <a:solidFill>
                  <a:srgbClr val="FF0000"/>
                </a:solidFill>
              </a:rPr>
              <a:t>, </a:t>
            </a:r>
            <a:r>
              <a:rPr lang="pt-BR" sz="2000" b="1" dirty="0" err="1">
                <a:solidFill>
                  <a:srgbClr val="FF0000"/>
                </a:solidFill>
              </a:rPr>
              <a:t>previnir</a:t>
            </a:r>
            <a:r>
              <a:rPr lang="pt-BR" sz="2000" b="1" dirty="0">
                <a:solidFill>
                  <a:srgbClr val="FF0000"/>
                </a:solidFill>
              </a:rPr>
              <a:t> e </a:t>
            </a:r>
            <a:r>
              <a:rPr lang="pt-BR" sz="2000" b="1" dirty="0" err="1">
                <a:solidFill>
                  <a:srgbClr val="FF0000"/>
                </a:solidFill>
              </a:rPr>
              <a:t>previnir</a:t>
            </a:r>
            <a:r>
              <a:rPr lang="pt-BR" sz="2000" b="1" dirty="0">
                <a:solidFill>
                  <a:srgbClr val="FF0000"/>
                </a:solidFill>
              </a:rPr>
              <a:t>... </a:t>
            </a:r>
            <a:r>
              <a:rPr lang="pt-BR" sz="2000" b="1" dirty="0" err="1">
                <a:solidFill>
                  <a:srgbClr val="FF0000"/>
                </a:solidFill>
              </a:rPr>
              <a:t>Previnir</a:t>
            </a:r>
            <a:r>
              <a:rPr lang="pt-BR" sz="2000" b="1" dirty="0">
                <a:solidFill>
                  <a:srgbClr val="FF0000"/>
                </a:solidFill>
              </a:rPr>
              <a:t> é mais barato e eficiente do que reagir…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000" b="1" dirty="0">
              <a:solidFill>
                <a:srgbClr val="FF0000"/>
              </a:solidFill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0000"/>
                </a:solidFill>
              </a:rPr>
              <a:t>Incidentes de segurança IRÃO ocorrer, plano de ação é necessário! Estar preparado e treinado para cumprir planos!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 dirty="0">
              <a:solidFill>
                <a:schemeClr val="dk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6E7183-8A3A-B087-41A3-620EB6456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467" y="2893156"/>
            <a:ext cx="7772400" cy="517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5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INSEGURANÇA / SEGURANÇA BÁSICA? </a:t>
            </a:r>
            <a:endParaRPr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91250" y="1506070"/>
            <a:ext cx="6939103" cy="468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dk1"/>
                </a:solidFill>
              </a:rPr>
              <a:t>Celulares:</a:t>
            </a: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Quais informações estão no seu celular?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</a:pPr>
            <a:endParaRPr lang="pt-BR" sz="2400" b="1" dirty="0">
              <a:solidFill>
                <a:schemeClr val="dk1"/>
              </a:solidFill>
            </a:endParaRPr>
          </a:p>
          <a:p>
            <a:pPr marL="571500" lvl="1" indent="-571500" algn="just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O quê você deixa de fazer sem o seu celular?</a:t>
            </a:r>
          </a:p>
          <a:p>
            <a:pPr lvl="1" algn="just"/>
            <a:endParaRPr lang="pt-BR" sz="2400" b="1" dirty="0">
              <a:solidFill>
                <a:schemeClr val="dk1"/>
              </a:solidFill>
            </a:endParaRPr>
          </a:p>
          <a:p>
            <a:pPr marL="571500" lvl="1" indent="-571500" algn="just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O quê um atacante pode fazer com o seu celular?</a:t>
            </a:r>
          </a:p>
          <a:p>
            <a:pPr lvl="1" algn="just"/>
            <a:endParaRPr lang="pt-BR" sz="2400" b="1" dirty="0">
              <a:solidFill>
                <a:schemeClr val="dk1"/>
              </a:solidFill>
            </a:endParaRPr>
          </a:p>
          <a:p>
            <a:pPr marL="571500" lvl="1" indent="-571500" algn="just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Qual seu plano de recuperação na perda ou comprometimento do seu celular?</a:t>
            </a:r>
          </a:p>
          <a:p>
            <a:pPr marL="571500" lvl="1" indent="-571500" algn="just">
              <a:buFont typeface="Arial" panose="020B0604020202020204" pitchFamily="34" charset="0"/>
              <a:buChar char="•"/>
            </a:pPr>
            <a:endParaRPr lang="pt-BR" sz="2400" b="1" dirty="0">
              <a:solidFill>
                <a:schemeClr val="dk1"/>
              </a:solidFill>
            </a:endParaRPr>
          </a:p>
          <a:p>
            <a:pPr marL="571500" lvl="1" indent="-571500" algn="just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dk1"/>
                </a:solidFill>
              </a:rPr>
              <a:t>Ataques </a:t>
            </a:r>
            <a:r>
              <a:rPr lang="pt-BR" sz="2400" b="1" dirty="0" err="1">
                <a:solidFill>
                  <a:schemeClr val="dk1"/>
                </a:solidFill>
              </a:rPr>
              <a:t>MitM</a:t>
            </a:r>
            <a:r>
              <a:rPr lang="pt-BR" sz="2400" b="1" dirty="0">
                <a:solidFill>
                  <a:schemeClr val="dk1"/>
                </a:solidFill>
              </a:rPr>
              <a:t> em aeroportos, shoppings, locais públicos, e </a:t>
            </a:r>
            <a:r>
              <a:rPr lang="pt-BR" sz="2400" b="1">
                <a:solidFill>
                  <a:schemeClr val="dk1"/>
                </a:solidFill>
              </a:rPr>
              <a:t>sua casa! </a:t>
            </a:r>
            <a:endParaRPr lang="pt-BR" sz="2400" b="1" dirty="0">
              <a:solidFill>
                <a:schemeClr val="dk1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AF3C31-6B49-2601-4E7D-A07DE8A56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2883" y="3027412"/>
            <a:ext cx="6883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21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816720" y="5091700"/>
            <a:ext cx="12996900" cy="1008000"/>
          </a:xfrm>
          <a:prstGeom prst="rect">
            <a:avLst/>
          </a:prstGeom>
        </p:spPr>
        <p:txBody>
          <a:bodyPr spcFirstLastPara="1" wrap="square" lIns="146275" tIns="146275" rIns="146275" bIns="146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16/10/2023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 amt="27000"/>
          </a:blip>
          <a:srcRect r="47685"/>
          <a:stretch/>
        </p:blipFill>
        <p:spPr>
          <a:xfrm>
            <a:off x="10546825" y="211975"/>
            <a:ext cx="4083575" cy="780562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>
            <a:spLocks noGrp="1"/>
          </p:cNvSpPr>
          <p:nvPr>
            <p:ph type="ctrTitle"/>
          </p:nvPr>
        </p:nvSpPr>
        <p:spPr>
          <a:xfrm>
            <a:off x="816720" y="2011680"/>
            <a:ext cx="12996900" cy="2541600"/>
          </a:xfrm>
          <a:prstGeom prst="rect">
            <a:avLst/>
          </a:prstGeom>
        </p:spPr>
        <p:txBody>
          <a:bodyPr spcFirstLastPara="1" wrap="square" lIns="146275" tIns="146275" rIns="146275" bIns="14627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GERENCIAMENTO DE CRISE</a:t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9149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l="27204" r="19202"/>
          <a:stretch/>
        </p:blipFill>
        <p:spPr>
          <a:xfrm>
            <a:off x="0" y="-25"/>
            <a:ext cx="7477476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>
            <a:spLocks noGrp="1"/>
          </p:cNvSpPr>
          <p:nvPr>
            <p:ph type="body" idx="2"/>
          </p:nvPr>
        </p:nvSpPr>
        <p:spPr>
          <a:xfrm>
            <a:off x="7903200" y="2181700"/>
            <a:ext cx="6139200" cy="48891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just" rtl="0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9C2C0"/>
                </a:solidFill>
                <a:latin typeface="Roboto"/>
                <a:ea typeface="Roboto"/>
                <a:cs typeface="Roboto"/>
                <a:sym typeface="Roboto"/>
              </a:rPr>
              <a:t>Saber gerenciar crises e estar minimamente preparado para o inesperado é fundamental para mitigar perdas e restabelecer a normalidade no menor tempo possível. </a:t>
            </a:r>
            <a:endParaRPr sz="2400">
              <a:solidFill>
                <a:srgbClr val="C9C2C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59942"/>
              </a:lnSpc>
              <a:spcBef>
                <a:spcPts val="1900"/>
              </a:spcBef>
              <a:spcAft>
                <a:spcPts val="1900"/>
              </a:spcAft>
              <a:buNone/>
            </a:pPr>
            <a:r>
              <a:rPr lang="en-US" sz="2400">
                <a:solidFill>
                  <a:srgbClr val="C9C2C0"/>
                </a:solidFill>
                <a:latin typeface="Roboto"/>
                <a:ea typeface="Roboto"/>
                <a:cs typeface="Roboto"/>
                <a:sym typeface="Roboto"/>
              </a:rPr>
              <a:t>Na apresentação de hoje, falaremos sobre os princípios básicos de gerenciamento de crise e seu processo.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1"/>
          </p:nvPr>
        </p:nvSpPr>
        <p:spPr>
          <a:xfrm>
            <a:off x="7903200" y="1173700"/>
            <a:ext cx="6631800" cy="10080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just" rtl="0">
              <a:lnSpc>
                <a:spcPct val="159942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US" sz="2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GERENCIAMENTO DE CRISE</a:t>
            </a:r>
            <a:endParaRPr sz="2700" b="1">
              <a:solidFill>
                <a:schemeClr val="lt1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 amt="21000"/>
          </a:blip>
          <a:srcRect b="26804"/>
          <a:stretch/>
        </p:blipFill>
        <p:spPr>
          <a:xfrm>
            <a:off x="-19700" y="25"/>
            <a:ext cx="14650100" cy="80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451200" y="2902600"/>
            <a:ext cx="137280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</a:rPr>
              <a:t>Ameaça significativa:</a:t>
            </a:r>
            <a:r>
              <a:rPr lang="en-US" sz="2400">
                <a:solidFill>
                  <a:schemeClr val="dk1"/>
                </a:solidFill>
              </a:rPr>
              <a:t> Pode colocar em risco vidas humanas, a reputação da empresa, os ativos, a continuidade das operações.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 QUE É UMA CRISE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98725" y="1643425"/>
            <a:ext cx="13632900" cy="12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</a:rPr>
              <a:t>Evento inesperado:</a:t>
            </a:r>
            <a:r>
              <a:rPr lang="en-US" sz="2400">
                <a:solidFill>
                  <a:schemeClr val="dk1"/>
                </a:solidFill>
              </a:rPr>
              <a:t> Uma crise somente é desencadeada por um evento imprevisto, como um desastre natural, um acidente grave, um conflito político, interrupção na cadeia de abastecimento, entre outros.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431500" y="3873475"/>
            <a:ext cx="137280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</a:rPr>
              <a:t>Urgência e pressão de tempo:</a:t>
            </a:r>
            <a:r>
              <a:rPr lang="en-US" sz="2400">
                <a:solidFill>
                  <a:schemeClr val="dk1"/>
                </a:solidFill>
              </a:rPr>
              <a:t> A falta de ação ou uma resposta inadequada pode piorar a situação e aumentar o impacto negativo.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431500" y="4869450"/>
            <a:ext cx="13728000" cy="9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</a:rPr>
              <a:t>Incerteza e falta de controle:</a:t>
            </a:r>
            <a:r>
              <a:rPr lang="en-US" sz="2400">
                <a:solidFill>
                  <a:schemeClr val="dk1"/>
                </a:solidFill>
              </a:rPr>
              <a:t> A situação é fluida e podem surgir novos desafios a qualquer momento. O controle sobre a situação pode ser comprometido.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431500" y="5910550"/>
            <a:ext cx="13728000" cy="9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dk1"/>
                </a:solidFill>
              </a:rPr>
              <a:t>Requer a tomada de decisões difíceis:</a:t>
            </a:r>
            <a:r>
              <a:rPr lang="en-US" sz="2400">
                <a:solidFill>
                  <a:schemeClr val="dk1"/>
                </a:solidFill>
              </a:rPr>
              <a:t> No contexto de uma crise, as decisões a serem tomadas são difíceis e complexas pois podem ter consequências de grande alcance.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 amt="17000"/>
          </a:blip>
          <a:srcRect l="23430"/>
          <a:stretch/>
        </p:blipFill>
        <p:spPr>
          <a:xfrm flipH="1">
            <a:off x="7235625" y="0"/>
            <a:ext cx="7394775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>
            <a:off x="672975" y="780925"/>
            <a:ext cx="13537800" cy="1926000"/>
          </a:xfrm>
          <a:prstGeom prst="roundRect">
            <a:avLst>
              <a:gd name="adj" fmla="val 4791"/>
            </a:avLst>
          </a:prstGeom>
          <a:solidFill>
            <a:srgbClr val="3936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title"/>
          </p:nvPr>
        </p:nvSpPr>
        <p:spPr>
          <a:xfrm>
            <a:off x="1028275" y="469225"/>
            <a:ext cx="3063900" cy="25494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latin typeface="Roboto"/>
                <a:ea typeface="Roboto"/>
                <a:cs typeface="Roboto"/>
                <a:sym typeface="Roboto"/>
              </a:rPr>
              <a:t>CRISE</a:t>
            </a:r>
            <a:endParaRPr sz="70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7"/>
          <p:cNvSpPr/>
          <p:nvPr/>
        </p:nvSpPr>
        <p:spPr>
          <a:xfrm>
            <a:off x="5018550" y="1040125"/>
            <a:ext cx="9008700" cy="14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187">
                <a:solidFill>
                  <a:srgbClr val="EBCCBB"/>
                </a:solidFill>
                <a:latin typeface="Roboto"/>
                <a:ea typeface="Roboto"/>
                <a:cs typeface="Roboto"/>
                <a:sym typeface="Roboto"/>
              </a:rPr>
              <a:t>Situação crítica e imprevista que representa uma ameaça significativa e requer uma resposta rápida e eficaz para minimizar o impacto negativo e restabelecer a estabilidade.</a:t>
            </a:r>
            <a:endParaRPr sz="2187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3160800" y="6130700"/>
            <a:ext cx="8308800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750"/>
              <a:buFont typeface="Gelasio"/>
              <a:buNone/>
            </a:pPr>
            <a:r>
              <a:rPr lang="en-US" sz="2000">
                <a:solidFill>
                  <a:srgbClr val="C9C2C0"/>
                </a:solidFill>
                <a:latin typeface="Roboto"/>
                <a:ea typeface="Roboto"/>
                <a:cs typeface="Roboto"/>
                <a:sym typeface="Roboto"/>
              </a:rPr>
              <a:t>O gerenciamento inteligente de uma crise implica na leitura de cenário, planificar a situação, preparação, trabalho em equipe (comitê),  comunicação efetiva e tomada de decisões estratégicas e assertivas.  </a:t>
            </a:r>
            <a:endParaRPr sz="20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4235550" y="4480900"/>
            <a:ext cx="6159300" cy="15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EBCCBB"/>
                </a:solidFill>
                <a:latin typeface="Roboto"/>
                <a:ea typeface="Roboto"/>
                <a:cs typeface="Roboto"/>
                <a:sym typeface="Roboto"/>
              </a:rPr>
              <a:t>GERENCIAMENTO INTELIGENTE</a:t>
            </a:r>
            <a:endParaRPr sz="40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3" name="Google Shape;103;p17"/>
          <p:cNvCxnSpPr/>
          <p:nvPr/>
        </p:nvCxnSpPr>
        <p:spPr>
          <a:xfrm>
            <a:off x="4405300" y="1218625"/>
            <a:ext cx="0" cy="10506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7"/>
          <p:cNvCxnSpPr/>
          <p:nvPr/>
        </p:nvCxnSpPr>
        <p:spPr>
          <a:xfrm>
            <a:off x="7315200" y="2913925"/>
            <a:ext cx="0" cy="1273500"/>
          </a:xfrm>
          <a:prstGeom prst="straightConnector1">
            <a:avLst/>
          </a:prstGeom>
          <a:noFill/>
          <a:ln w="76200" cap="flat" cmpd="sng">
            <a:solidFill>
              <a:srgbClr val="EBCCB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9150" y="2611400"/>
            <a:ext cx="3005700" cy="2010600"/>
          </a:xfrm>
          <a:prstGeom prst="rect">
            <a:avLst/>
          </a:prstGeom>
          <a:noFill/>
          <a:ln>
            <a:noFill/>
          </a:ln>
          <a:effectLst>
            <a:reflection stA="50000" endPos="21000" fadeDir="5400012" sy="-100000" algn="bl" rotWithShape="0"/>
          </a:effectLst>
        </p:spPr>
      </p:pic>
      <p:sp>
        <p:nvSpPr>
          <p:cNvPr id="112" name="Google Shape;112;p18"/>
          <p:cNvSpPr/>
          <p:nvPr/>
        </p:nvSpPr>
        <p:spPr>
          <a:xfrm>
            <a:off x="-19700" y="-30900"/>
            <a:ext cx="147777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PRINCÍPIOS BÁSICOS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3918988" y="5148835"/>
            <a:ext cx="3095400" cy="20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9953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276"/>
              <a:buFont typeface="Gelasio"/>
              <a:buNone/>
            </a:pPr>
            <a:r>
              <a:rPr lang="en-US"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Manter uma comunicação clara e transparente com todas as partes interessadas no projeto.</a:t>
            </a:r>
            <a:endParaRPr sz="18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5" name="Google Shape;115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698" y="2611576"/>
            <a:ext cx="3005766" cy="2010283"/>
          </a:xfrm>
          <a:prstGeom prst="rect">
            <a:avLst/>
          </a:prstGeom>
          <a:noFill/>
          <a:ln>
            <a:noFill/>
          </a:ln>
          <a:effectLst>
            <a:reflection stA="50000" endPos="21000" fadeDir="5400012" sy="-100000" algn="bl" rotWithShape="0"/>
          </a:effectLst>
        </p:spPr>
      </p:pic>
      <p:sp>
        <p:nvSpPr>
          <p:cNvPr id="116" name="Google Shape;116;p18"/>
          <p:cNvSpPr/>
          <p:nvPr/>
        </p:nvSpPr>
        <p:spPr>
          <a:xfrm>
            <a:off x="7554025" y="5147973"/>
            <a:ext cx="3162300" cy="17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9953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276"/>
              <a:buFont typeface="Gelasio"/>
              <a:buNone/>
            </a:pPr>
            <a:r>
              <a:rPr lang="en-US"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Tomar decisões informadas e 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baseadas  </a:t>
            </a:r>
            <a:r>
              <a:rPr lang="en-US"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 dados, envolvendo todas as partes interessadas.</a:t>
            </a:r>
            <a:endParaRPr sz="18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7" name="Google Shape;117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55593" y="2611576"/>
            <a:ext cx="3005915" cy="2010444"/>
          </a:xfrm>
          <a:prstGeom prst="rect">
            <a:avLst/>
          </a:prstGeom>
          <a:noFill/>
          <a:ln>
            <a:noFill/>
          </a:ln>
          <a:effectLst>
            <a:reflection stA="50000" endPos="21000" fadeDir="5400012" sy="-100000" algn="bl" rotWithShape="0"/>
          </a:effectLst>
        </p:spPr>
      </p:pic>
      <p:sp>
        <p:nvSpPr>
          <p:cNvPr id="118" name="Google Shape;118;p18"/>
          <p:cNvSpPr/>
          <p:nvPr/>
        </p:nvSpPr>
        <p:spPr>
          <a:xfrm>
            <a:off x="11255929" y="5148980"/>
            <a:ext cx="3006000" cy="15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9953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276"/>
              <a:buFont typeface="Gelasio"/>
              <a:buNone/>
            </a:pPr>
            <a:r>
              <a:rPr lang="en-US"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Analisar os riscos e tomar medidas para conseguir lidar com eles.</a:t>
            </a:r>
            <a:endParaRPr sz="18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9" name="Google Shape;119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6213" y="2611672"/>
            <a:ext cx="3005766" cy="2010283"/>
          </a:xfrm>
          <a:prstGeom prst="rect">
            <a:avLst/>
          </a:prstGeom>
          <a:noFill/>
          <a:ln>
            <a:noFill/>
          </a:ln>
          <a:effectLst>
            <a:reflection stA="50000" endPos="21000" fadeDir="5400012" sy="-100000" algn="bl" rotWithShape="0"/>
          </a:effectLst>
        </p:spPr>
      </p:pic>
      <p:sp>
        <p:nvSpPr>
          <p:cNvPr id="120" name="Google Shape;120;p18"/>
          <p:cNvSpPr/>
          <p:nvPr/>
        </p:nvSpPr>
        <p:spPr>
          <a:xfrm>
            <a:off x="351450" y="2085450"/>
            <a:ext cx="3095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15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1595"/>
              <a:buFont typeface="Gelasio"/>
              <a:buNone/>
            </a:pPr>
            <a:r>
              <a:rPr lang="en-US" sz="18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TRABALHO EM EQUIPE</a:t>
            </a:r>
            <a:endParaRPr sz="1800" b="1" i="0" u="none" strike="noStrike" cap="none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396200" y="5148137"/>
            <a:ext cx="3005700" cy="22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9953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276"/>
              <a:buFont typeface="Gelasio"/>
              <a:buNone/>
            </a:pPr>
            <a:r>
              <a:rPr lang="en-US"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Envolvimento dos membros da equipe para maximizar a eficácia do gerenciamento de risco.</a:t>
            </a:r>
            <a:endParaRPr sz="18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3899764" y="2085450"/>
            <a:ext cx="3095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15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1595"/>
              <a:buFont typeface="Gelasio"/>
              <a:buNone/>
            </a:pPr>
            <a:r>
              <a:rPr lang="en-US" sz="18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COMUNICAÇÃO</a:t>
            </a:r>
            <a:endParaRPr sz="1800" b="1" i="0" u="none" strike="noStrike" cap="none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7564929" y="2085450"/>
            <a:ext cx="3095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15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1595"/>
              <a:buFont typeface="Gelasio"/>
              <a:buNone/>
            </a:pPr>
            <a:r>
              <a:rPr lang="en-US" sz="18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TOMADA DE DECISÃO</a:t>
            </a:r>
            <a:endParaRPr sz="1800" b="1" i="0" u="none" strike="noStrike" cap="none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11210884" y="2085450"/>
            <a:ext cx="3095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15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1595"/>
              <a:buFont typeface="Gelasio"/>
              <a:buNone/>
            </a:pPr>
            <a:r>
              <a:rPr lang="en-US" sz="18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ANÁLISE DE RISCO</a:t>
            </a:r>
            <a:endParaRPr sz="1800" b="1" i="0" u="none" strike="noStrike" cap="none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/>
          <p:nvPr/>
        </p:nvSpPr>
        <p:spPr>
          <a:xfrm>
            <a:off x="7222975" y="100"/>
            <a:ext cx="7415700" cy="822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-8337" y="0"/>
            <a:ext cx="7296000" cy="822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10443894" y="3354748"/>
            <a:ext cx="3634200" cy="3837000"/>
          </a:xfrm>
          <a:prstGeom prst="ellipse">
            <a:avLst/>
          </a:prstGeom>
          <a:noFill/>
          <a:ln w="76200" cap="flat" cmpd="sng">
            <a:solidFill>
              <a:srgbClr val="B45F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11844650" y="4579738"/>
            <a:ext cx="17052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PESSOAS</a:t>
            </a:r>
            <a:endParaRPr sz="2500" b="1">
              <a:solidFill>
                <a:srgbClr val="B45F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7783538" y="3354748"/>
            <a:ext cx="3634200" cy="3837000"/>
          </a:xfrm>
          <a:prstGeom prst="ellipse">
            <a:avLst/>
          </a:prstGeom>
          <a:noFill/>
          <a:ln w="76200" cap="flat" cmpd="sng">
            <a:solidFill>
              <a:srgbClr val="134F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8019950" y="4579738"/>
            <a:ext cx="22809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REPUTAÇÃO</a:t>
            </a:r>
            <a:r>
              <a:rPr lang="en-US" sz="18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9113056" y="1037859"/>
            <a:ext cx="3634200" cy="3837000"/>
          </a:xfrm>
          <a:prstGeom prst="ellipse">
            <a:avLst/>
          </a:prstGeom>
          <a:noFill/>
          <a:ln w="762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9665200" y="1467061"/>
            <a:ext cx="25299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COMUNIDADE</a:t>
            </a:r>
            <a:r>
              <a:rPr lang="en-US" sz="180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10341238" y="1929325"/>
            <a:ext cx="1177800" cy="1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Negócio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Poder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Marca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Vizinhos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etc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8459600" y="4985575"/>
            <a:ext cx="1401600" cy="15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Pessoas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Imagem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Marca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Governo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etc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11844650" y="4985588"/>
            <a:ext cx="1705200" cy="15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Vítimas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Empregos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Consumidores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Fornecedores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etc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74325" y="3656700"/>
            <a:ext cx="7130700" cy="916200"/>
          </a:xfrm>
          <a:prstGeom prst="rect">
            <a:avLst/>
          </a:prstGeom>
          <a:noFill/>
        </p:spPr>
        <p:txBody>
          <a:bodyPr spcFirstLastPara="1" wrap="square" lIns="146275" tIns="146275" rIns="146275" bIns="1462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IMPACTOS DE UMA CRISE</a:t>
            </a:r>
            <a:endParaRPr sz="45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0"/>
          <p:cNvPicPr preferRelativeResize="0"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-30900"/>
            <a:ext cx="14630400" cy="810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/>
          <p:nvPr/>
        </p:nvSpPr>
        <p:spPr>
          <a:xfrm>
            <a:off x="498725" y="1882825"/>
            <a:ext cx="3484200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735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>
                <a:solidFill>
                  <a:schemeClr val="dk1"/>
                </a:solidFill>
              </a:rPr>
              <a:t>Natural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498725" y="2410750"/>
            <a:ext cx="3484200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>
                <a:solidFill>
                  <a:schemeClr val="dk1"/>
                </a:solidFill>
              </a:rPr>
              <a:t>Meio ambiente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498725" y="2938675"/>
            <a:ext cx="34842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>
                <a:solidFill>
                  <a:schemeClr val="dk1"/>
                </a:solidFill>
              </a:rPr>
              <a:t>Tecnológica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153" name="Google Shape;153;p20"/>
          <p:cNvSpPr/>
          <p:nvPr/>
        </p:nvSpPr>
        <p:spPr>
          <a:xfrm>
            <a:off x="498725" y="3425175"/>
            <a:ext cx="3484200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>
                <a:solidFill>
                  <a:schemeClr val="dk1"/>
                </a:solidFill>
              </a:rPr>
              <a:t>Econômicas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-19700" y="-30900"/>
            <a:ext cx="14630400" cy="1671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TIPOS DE CRISE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2007475" y="4439625"/>
            <a:ext cx="7071900" cy="12621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É o uso das redes sociais para publicações e/ou compartilhamento de Fake News para disseminar informes negativos envolvendo a imagem de uma empresa.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57" name="Google Shape;157;p20"/>
          <p:cNvSpPr/>
          <p:nvPr/>
        </p:nvSpPr>
        <p:spPr>
          <a:xfrm>
            <a:off x="4071025" y="2818475"/>
            <a:ext cx="2944800" cy="557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0"/>
          <p:cNvSpPr txBox="1"/>
          <p:nvPr/>
        </p:nvSpPr>
        <p:spPr>
          <a:xfrm>
            <a:off x="4080125" y="1819150"/>
            <a:ext cx="3969600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>
                <a:solidFill>
                  <a:schemeClr val="dk1"/>
                </a:solidFill>
              </a:rPr>
              <a:t>Sanitárias</a:t>
            </a:r>
            <a:endParaRPr sz="2500">
              <a:solidFill>
                <a:schemeClr val="lt1"/>
              </a:solidFill>
            </a:endParaRPr>
          </a:p>
        </p:txBody>
      </p:sp>
      <p:cxnSp>
        <p:nvCxnSpPr>
          <p:cNvPr id="159" name="Google Shape;159;p20"/>
          <p:cNvCxnSpPr>
            <a:stCxn id="157" idx="2"/>
            <a:endCxn id="156" idx="0"/>
          </p:cNvCxnSpPr>
          <p:nvPr/>
        </p:nvCxnSpPr>
        <p:spPr>
          <a:xfrm>
            <a:off x="5543425" y="3375575"/>
            <a:ext cx="0" cy="1064100"/>
          </a:xfrm>
          <a:prstGeom prst="straightConnector1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" name="Google Shape;160;p20"/>
          <p:cNvSpPr/>
          <p:nvPr/>
        </p:nvSpPr>
        <p:spPr>
          <a:xfrm>
            <a:off x="9298225" y="5701750"/>
            <a:ext cx="5141700" cy="16719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556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Normalmente pejorativos</a:t>
            </a:r>
            <a:endParaRPr sz="2000">
              <a:solidFill>
                <a:schemeClr val="dk1"/>
              </a:solidFill>
            </a:endParaRPr>
          </a:p>
          <a:p>
            <a:pPr marL="457200" marR="0" lvl="0" indent="-3556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Alta velocidade de disseminação</a:t>
            </a:r>
            <a:endParaRPr sz="2000">
              <a:solidFill>
                <a:schemeClr val="dk1"/>
              </a:solidFill>
            </a:endParaRPr>
          </a:p>
          <a:p>
            <a:pPr marL="457200" marR="0" lvl="0" indent="-3556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Sem filtros</a:t>
            </a:r>
            <a:endParaRPr sz="2000">
              <a:solidFill>
                <a:schemeClr val="dk1"/>
              </a:solidFill>
            </a:endParaRPr>
          </a:p>
          <a:p>
            <a:pPr marL="457200" marR="0" lvl="0" indent="-3556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Pouco controle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1" name="Google Shape;161;p20"/>
          <p:cNvSpPr/>
          <p:nvPr/>
        </p:nvSpPr>
        <p:spPr>
          <a:xfrm>
            <a:off x="10337575" y="4792125"/>
            <a:ext cx="3063000" cy="5571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0"/>
          <p:cNvSpPr/>
          <p:nvPr/>
        </p:nvSpPr>
        <p:spPr>
          <a:xfrm>
            <a:off x="10293325" y="4826325"/>
            <a:ext cx="3122100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5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CARACTERÍSTICAS</a:t>
            </a:r>
            <a:endParaRPr sz="25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3" name="Google Shape;163;p20"/>
          <p:cNvCxnSpPr>
            <a:stCxn id="156" idx="3"/>
          </p:cNvCxnSpPr>
          <p:nvPr/>
        </p:nvCxnSpPr>
        <p:spPr>
          <a:xfrm>
            <a:off x="9079375" y="5070675"/>
            <a:ext cx="1258800" cy="0"/>
          </a:xfrm>
          <a:prstGeom prst="straightConnector1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20"/>
          <p:cNvCxnSpPr>
            <a:stCxn id="161" idx="2"/>
            <a:endCxn id="160" idx="0"/>
          </p:cNvCxnSpPr>
          <p:nvPr/>
        </p:nvCxnSpPr>
        <p:spPr>
          <a:xfrm>
            <a:off x="11869075" y="5349225"/>
            <a:ext cx="0" cy="352500"/>
          </a:xfrm>
          <a:prstGeom prst="straightConnector1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20"/>
          <p:cNvSpPr/>
          <p:nvPr/>
        </p:nvSpPr>
        <p:spPr>
          <a:xfrm>
            <a:off x="11024825" y="2829038"/>
            <a:ext cx="1671900" cy="16719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6" name="Google Shape;16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6225" y="2970438"/>
            <a:ext cx="1389100" cy="13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 txBox="1"/>
          <p:nvPr/>
        </p:nvSpPr>
        <p:spPr>
          <a:xfrm>
            <a:off x="4080125" y="23078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>
                <a:solidFill>
                  <a:schemeClr val="dk1"/>
                </a:solidFill>
              </a:rPr>
              <a:t>Social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4080125" y="2812325"/>
            <a:ext cx="28602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</a:pPr>
            <a:r>
              <a:rPr lang="en-US" sz="2500" b="1">
                <a:solidFill>
                  <a:schemeClr val="lt1"/>
                </a:solidFill>
              </a:rPr>
              <a:t>Redes sociais</a:t>
            </a:r>
            <a:endParaRPr sz="25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1"/>
          <p:cNvPicPr preferRelativeResize="0"/>
          <p:nvPr/>
        </p:nvPicPr>
        <p:blipFill rotWithShape="1">
          <a:blip r:embed="rId3">
            <a:alphaModFix amt="17000"/>
          </a:blip>
          <a:srcRect l="23430"/>
          <a:stretch/>
        </p:blipFill>
        <p:spPr>
          <a:xfrm flipH="1">
            <a:off x="7235625" y="0"/>
            <a:ext cx="7394775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/>
          <p:nvPr/>
        </p:nvSpPr>
        <p:spPr>
          <a:xfrm>
            <a:off x="672963" y="586125"/>
            <a:ext cx="4290900" cy="2237700"/>
          </a:xfrm>
          <a:prstGeom prst="roundRect">
            <a:avLst>
              <a:gd name="adj" fmla="val 4791"/>
            </a:avLst>
          </a:prstGeom>
          <a:solidFill>
            <a:srgbClr val="3936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745113" y="430275"/>
            <a:ext cx="4146600" cy="25494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b="1">
                <a:latin typeface="Roboto"/>
                <a:ea typeface="Roboto"/>
                <a:cs typeface="Roboto"/>
                <a:sym typeface="Roboto"/>
              </a:rPr>
              <a:t>COMITÊ DE CRISE</a:t>
            </a:r>
            <a:endParaRPr sz="65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672975" y="3101800"/>
            <a:ext cx="6721800" cy="48954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400" b="1">
                <a:solidFill>
                  <a:srgbClr val="EBCCBB"/>
                </a:solidFill>
              </a:rPr>
              <a:t>COMPOSIÇÃO</a:t>
            </a:r>
            <a:endParaRPr sz="2400" b="1">
              <a:solidFill>
                <a:srgbClr val="EBCCBB"/>
              </a:solidFill>
            </a:endParaRPr>
          </a:p>
          <a:p>
            <a:pPr marL="0" marR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endParaRPr sz="500" b="1">
              <a:solidFill>
                <a:srgbClr val="EBCCBB"/>
              </a:solidFill>
            </a:endParaRPr>
          </a:p>
          <a:p>
            <a:pPr marL="0" marR="0" lvl="0" indent="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400">
                <a:solidFill>
                  <a:srgbClr val="EBCCBB"/>
                </a:solidFill>
              </a:rPr>
              <a:t>O Comitê  tem sua composição variável de acordo com o tipo de crise.</a:t>
            </a:r>
            <a:endParaRPr sz="2400">
              <a:solidFill>
                <a:srgbClr val="EBCCBB"/>
              </a:solidFill>
            </a:endParaRPr>
          </a:p>
          <a:p>
            <a:pPr marL="0" marR="0" lvl="0" indent="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400" b="1">
                <a:solidFill>
                  <a:srgbClr val="EBCCBB"/>
                </a:solidFill>
              </a:rPr>
              <a:t> De forma regular participam: </a:t>
            </a:r>
            <a:endParaRPr sz="2400" b="1">
              <a:solidFill>
                <a:srgbClr val="EBCCBB"/>
              </a:solidFill>
            </a:endParaRPr>
          </a:p>
          <a:p>
            <a:pPr marL="457200" marR="0" lvl="0" indent="-3810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400"/>
              <a:buChar char="-"/>
            </a:pPr>
            <a:r>
              <a:rPr lang="en-US" sz="2400">
                <a:solidFill>
                  <a:srgbClr val="EBCCBB"/>
                </a:solidFill>
              </a:rPr>
              <a:t>Comunicação;</a:t>
            </a:r>
            <a:endParaRPr sz="2400">
              <a:solidFill>
                <a:srgbClr val="EBCCBB"/>
              </a:solidFill>
            </a:endParaRPr>
          </a:p>
          <a:p>
            <a:pPr marL="457200" marR="0" lvl="0" indent="-3810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400"/>
              <a:buChar char="-"/>
            </a:pPr>
            <a:r>
              <a:rPr lang="en-US" sz="2400">
                <a:solidFill>
                  <a:srgbClr val="EBCCBB"/>
                </a:solidFill>
              </a:rPr>
              <a:t>Assessoria de imprensa</a:t>
            </a:r>
            <a:endParaRPr sz="2400">
              <a:solidFill>
                <a:srgbClr val="EBCCBB"/>
              </a:solidFill>
            </a:endParaRPr>
          </a:p>
          <a:p>
            <a:pPr marL="457200" marR="0" lvl="0" indent="-3810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400"/>
              <a:buChar char="-"/>
            </a:pPr>
            <a:r>
              <a:rPr lang="en-US" sz="2400">
                <a:solidFill>
                  <a:srgbClr val="EBCCBB"/>
                </a:solidFill>
              </a:rPr>
              <a:t>Jurídico</a:t>
            </a:r>
            <a:endParaRPr sz="2400">
              <a:solidFill>
                <a:srgbClr val="EBCCBB"/>
              </a:solidFill>
            </a:endParaRPr>
          </a:p>
          <a:p>
            <a:pPr marL="457200" marR="0" lvl="0" indent="-3810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400"/>
              <a:buChar char="-"/>
            </a:pPr>
            <a:r>
              <a:rPr lang="en-US" sz="2400">
                <a:solidFill>
                  <a:srgbClr val="EBCCBB"/>
                </a:solidFill>
              </a:rPr>
              <a:t>Um membro diretivo, que também atua como porta-voz; e</a:t>
            </a:r>
            <a:endParaRPr sz="2400">
              <a:solidFill>
                <a:srgbClr val="EBCCBB"/>
              </a:solidFill>
            </a:endParaRPr>
          </a:p>
          <a:p>
            <a:pPr marL="457200" marR="0" lvl="0" indent="-38100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400"/>
              <a:buChar char="-"/>
            </a:pPr>
            <a:r>
              <a:rPr lang="en-US" sz="2400">
                <a:solidFill>
                  <a:srgbClr val="EBCCBB"/>
                </a:solidFill>
              </a:rPr>
              <a:t>Representante da(s) área(s) envolvidas.</a:t>
            </a:r>
            <a:endParaRPr sz="2400">
              <a:solidFill>
                <a:srgbClr val="EBCCBB"/>
              </a:solidFill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7726650" y="3101800"/>
            <a:ext cx="6078600" cy="1793700"/>
          </a:xfrm>
          <a:prstGeom prst="rect">
            <a:avLst/>
          </a:prstGeom>
          <a:solidFill>
            <a:srgbClr val="302D2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400" b="1">
                <a:solidFill>
                  <a:srgbClr val="EBCCBB"/>
                </a:solidFill>
              </a:rPr>
              <a:t>IMPORTANTE</a:t>
            </a:r>
            <a:endParaRPr sz="2400" b="1">
              <a:solidFill>
                <a:srgbClr val="EBCCBB"/>
              </a:solidFill>
            </a:endParaRPr>
          </a:p>
          <a:p>
            <a:pPr marL="0" marR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endParaRPr sz="500" b="1">
              <a:solidFill>
                <a:srgbClr val="EBCCBB"/>
              </a:solidFill>
            </a:endParaRPr>
          </a:p>
          <a:p>
            <a:pPr marL="0" marR="0" lvl="0" indent="0" algn="ct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400">
                <a:solidFill>
                  <a:srgbClr val="EBCCBB"/>
                </a:solidFill>
              </a:rPr>
              <a:t>Numa crise se toma decisão consensada pelo comitê e não por uma pessoa.</a:t>
            </a:r>
            <a:endParaRPr sz="2400">
              <a:solidFill>
                <a:srgbClr val="EBCCBB"/>
              </a:solidFill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5312238" y="718125"/>
            <a:ext cx="8493000" cy="19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400" b="1">
                <a:solidFill>
                  <a:srgbClr val="EBCCBB"/>
                </a:solidFill>
              </a:rPr>
              <a:t>R</a:t>
            </a:r>
            <a:r>
              <a:rPr lang="en-US" sz="2400">
                <a:solidFill>
                  <a:srgbClr val="EBCCBB"/>
                </a:solidFill>
              </a:rPr>
              <a:t>esponsável por identificar e avaliar os possíveis problemas, definir as estratégias e ações assim como tomar as decisões necessárias a mitigar os impactos negativos, restabelecer e/ou manter a normalidade das operações.</a:t>
            </a:r>
            <a:endParaRPr sz="2400" i="0" u="none" strike="noStrike" cap="none">
              <a:solidFill>
                <a:schemeClr val="dk1"/>
              </a:solidFill>
            </a:endParaRPr>
          </a:p>
        </p:txBody>
      </p:sp>
      <p:cxnSp>
        <p:nvCxnSpPr>
          <p:cNvPr id="181" name="Google Shape;181;p21"/>
          <p:cNvCxnSpPr>
            <a:stCxn id="178" idx="3"/>
          </p:cNvCxnSpPr>
          <p:nvPr/>
        </p:nvCxnSpPr>
        <p:spPr>
          <a:xfrm>
            <a:off x="7394775" y="5549500"/>
            <a:ext cx="33705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21"/>
          <p:cNvCxnSpPr>
            <a:stCxn id="179" idx="2"/>
          </p:cNvCxnSpPr>
          <p:nvPr/>
        </p:nvCxnSpPr>
        <p:spPr>
          <a:xfrm>
            <a:off x="10765950" y="4895500"/>
            <a:ext cx="0" cy="6588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183" name="Google Shape;18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25425" y="64887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>
            <a:spLocks noGrp="1"/>
          </p:cNvSpPr>
          <p:nvPr>
            <p:ph type="title"/>
          </p:nvPr>
        </p:nvSpPr>
        <p:spPr>
          <a:xfrm>
            <a:off x="5100" y="0"/>
            <a:ext cx="7328100" cy="20796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>
                <a:latin typeface="Roboto"/>
                <a:ea typeface="Roboto"/>
                <a:cs typeface="Roboto"/>
                <a:sym typeface="Roboto"/>
              </a:rPr>
              <a:t>BENEFÍCIOS DO GERENCIAMENTO DE CRISE</a:t>
            </a:r>
            <a:endParaRPr sz="43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7293050" y="-13975"/>
            <a:ext cx="44400" cy="8254500"/>
          </a:xfrm>
          <a:prstGeom prst="rect">
            <a:avLst/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91" name="Google Shape;191;p22"/>
          <p:cNvSpPr/>
          <p:nvPr/>
        </p:nvSpPr>
        <p:spPr>
          <a:xfrm>
            <a:off x="8044025" y="7088325"/>
            <a:ext cx="777600" cy="34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7565172" y="2894350"/>
            <a:ext cx="777600" cy="44400"/>
          </a:xfrm>
          <a:prstGeom prst="rect">
            <a:avLst/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93" name="Google Shape;193;p22"/>
          <p:cNvSpPr/>
          <p:nvPr/>
        </p:nvSpPr>
        <p:spPr>
          <a:xfrm>
            <a:off x="7065228" y="2666643"/>
            <a:ext cx="499800" cy="499800"/>
          </a:xfrm>
          <a:prstGeom prst="roundRect">
            <a:avLst>
              <a:gd name="adj" fmla="val 26667"/>
            </a:avLst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94" name="Google Shape;194;p22"/>
          <p:cNvSpPr/>
          <p:nvPr/>
        </p:nvSpPr>
        <p:spPr>
          <a:xfrm>
            <a:off x="7121650" y="2708350"/>
            <a:ext cx="3873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624"/>
              <a:buFont typeface="Gelasio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</a:rPr>
              <a:t>1</a:t>
            </a:r>
            <a:endParaRPr sz="20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5" name="Google Shape;195;p22"/>
          <p:cNvSpPr/>
          <p:nvPr/>
        </p:nvSpPr>
        <p:spPr>
          <a:xfrm>
            <a:off x="8384823" y="2743000"/>
            <a:ext cx="35322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300" i="0" u="none" strike="noStrike" cap="none">
                <a:solidFill>
                  <a:srgbClr val="EBCCBB"/>
                </a:solidFill>
              </a:rPr>
              <a:t>Minimização de </a:t>
            </a:r>
            <a:r>
              <a:rPr lang="en-US" sz="2300">
                <a:solidFill>
                  <a:srgbClr val="EBCCBB"/>
                </a:solidFill>
              </a:rPr>
              <a:t>impactos</a:t>
            </a:r>
            <a:endParaRPr sz="23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196" name="Google Shape;196;p22"/>
          <p:cNvSpPr/>
          <p:nvPr/>
        </p:nvSpPr>
        <p:spPr>
          <a:xfrm>
            <a:off x="8384825" y="3242650"/>
            <a:ext cx="6045600" cy="15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750"/>
              <a:buFont typeface="Gelasio"/>
              <a:buNone/>
            </a:pPr>
            <a:r>
              <a:rPr lang="en-US" sz="2200" i="0" u="none" strike="noStrike" cap="none">
                <a:solidFill>
                  <a:schemeClr val="accent4"/>
                </a:solidFill>
              </a:rPr>
              <a:t>Redução dos riscos de impacto negativo no negócio através de um processo estruturado de gerenciamento</a:t>
            </a:r>
            <a:r>
              <a:rPr lang="en-US" sz="2200">
                <a:solidFill>
                  <a:schemeClr val="accent4"/>
                </a:solidFill>
              </a:rPr>
              <a:t> de crises.</a:t>
            </a:r>
            <a:endParaRPr sz="2200" i="0" u="none" strike="noStrike" cap="none">
              <a:solidFill>
                <a:schemeClr val="accent4"/>
              </a:solidFill>
            </a:endParaRPr>
          </a:p>
        </p:txBody>
      </p:sp>
      <p:sp>
        <p:nvSpPr>
          <p:cNvPr id="197" name="Google Shape;197;p22"/>
          <p:cNvSpPr/>
          <p:nvPr/>
        </p:nvSpPr>
        <p:spPr>
          <a:xfrm>
            <a:off x="6287631" y="4005203"/>
            <a:ext cx="777600" cy="44400"/>
          </a:xfrm>
          <a:prstGeom prst="rect">
            <a:avLst/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98" name="Google Shape;198;p22"/>
          <p:cNvSpPr/>
          <p:nvPr/>
        </p:nvSpPr>
        <p:spPr>
          <a:xfrm>
            <a:off x="7065228" y="3777496"/>
            <a:ext cx="499800" cy="499800"/>
          </a:xfrm>
          <a:prstGeom prst="roundRect">
            <a:avLst>
              <a:gd name="adj" fmla="val 26667"/>
            </a:avLst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99" name="Google Shape;199;p22"/>
          <p:cNvSpPr/>
          <p:nvPr/>
        </p:nvSpPr>
        <p:spPr>
          <a:xfrm>
            <a:off x="7095076" y="3819204"/>
            <a:ext cx="4401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624"/>
              <a:buFont typeface="Gelasio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</a:rPr>
              <a:t>2</a:t>
            </a:r>
            <a:endParaRPr sz="20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953526" y="3853850"/>
            <a:ext cx="32919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300" i="0" u="none" strike="noStrike" cap="none">
                <a:solidFill>
                  <a:srgbClr val="990000"/>
                </a:solidFill>
              </a:rPr>
              <a:t>Economia de Recursos</a:t>
            </a:r>
            <a:endParaRPr sz="2300" i="0" u="none" strike="noStrike" cap="none">
              <a:solidFill>
                <a:srgbClr val="990000"/>
              </a:solidFill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47375" y="4353500"/>
            <a:ext cx="6198000" cy="23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750"/>
              <a:buFont typeface="Gelasio"/>
              <a:buNone/>
            </a:pPr>
            <a:r>
              <a:rPr lang="en-US" sz="2200" i="0" u="none" strike="noStrike" cap="none">
                <a:solidFill>
                  <a:srgbClr val="666666"/>
                </a:solidFill>
              </a:rPr>
              <a:t>Economia de tempo na tomada de decisão. Assertividade na alocação de recursos financeiros. </a:t>
            </a:r>
            <a:r>
              <a:rPr lang="en-US" sz="2200">
                <a:solidFill>
                  <a:srgbClr val="666666"/>
                </a:solidFill>
              </a:rPr>
              <a:t>Escolha das ferramentas </a:t>
            </a:r>
            <a:r>
              <a:rPr lang="en-US" sz="2200" i="0" u="none" strike="noStrike" cap="none">
                <a:solidFill>
                  <a:srgbClr val="666666"/>
                </a:solidFill>
              </a:rPr>
              <a:t>necessári</a:t>
            </a:r>
            <a:r>
              <a:rPr lang="en-US" sz="2200">
                <a:solidFill>
                  <a:srgbClr val="666666"/>
                </a:solidFill>
              </a:rPr>
              <a:t>as</a:t>
            </a:r>
            <a:r>
              <a:rPr lang="en-US" sz="2200" i="0" u="none" strike="noStrike" cap="none">
                <a:solidFill>
                  <a:srgbClr val="666666"/>
                </a:solidFill>
              </a:rPr>
              <a:t> a debelar a crise.</a:t>
            </a:r>
            <a:endParaRPr sz="2200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7565172" y="5196423"/>
            <a:ext cx="777600" cy="44400"/>
          </a:xfrm>
          <a:prstGeom prst="rect">
            <a:avLst/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03" name="Google Shape;203;p22"/>
          <p:cNvSpPr/>
          <p:nvPr/>
        </p:nvSpPr>
        <p:spPr>
          <a:xfrm>
            <a:off x="7065228" y="4968716"/>
            <a:ext cx="499800" cy="499800"/>
          </a:xfrm>
          <a:prstGeom prst="roundRect">
            <a:avLst>
              <a:gd name="adj" fmla="val 26667"/>
            </a:avLst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04" name="Google Shape;204;p22"/>
          <p:cNvSpPr/>
          <p:nvPr/>
        </p:nvSpPr>
        <p:spPr>
          <a:xfrm>
            <a:off x="7103828" y="5010437"/>
            <a:ext cx="4227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624"/>
              <a:buFont typeface="Gelasio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</a:rPr>
              <a:t>3</a:t>
            </a:r>
            <a:endParaRPr sz="20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8384850" y="5017300"/>
            <a:ext cx="52449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EBCCBB"/>
              </a:buClr>
              <a:buSzPts val="2187"/>
              <a:buFont typeface="Gelasio"/>
              <a:buNone/>
            </a:pPr>
            <a:r>
              <a:rPr lang="en-US" sz="2300" i="0" u="none" strike="noStrike" cap="none">
                <a:solidFill>
                  <a:srgbClr val="EBCCBB"/>
                </a:solidFill>
              </a:rPr>
              <a:t>Melhoria da </a:t>
            </a:r>
            <a:r>
              <a:rPr lang="en-US" sz="2300">
                <a:solidFill>
                  <a:srgbClr val="EBCCBB"/>
                </a:solidFill>
              </a:rPr>
              <a:t>q</a:t>
            </a:r>
            <a:r>
              <a:rPr lang="en-US" sz="2300" i="0" u="none" strike="noStrike" cap="none">
                <a:solidFill>
                  <a:srgbClr val="EBCCBB"/>
                </a:solidFill>
              </a:rPr>
              <a:t>ualidade da solução</a:t>
            </a:r>
            <a:endParaRPr sz="23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8432375" y="5544725"/>
            <a:ext cx="6198000" cy="14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C9C2C0"/>
              </a:buClr>
              <a:buSzPts val="1750"/>
              <a:buFont typeface="Gelasio"/>
              <a:buNone/>
            </a:pPr>
            <a:r>
              <a:rPr lang="en-US" sz="2200">
                <a:solidFill>
                  <a:schemeClr val="accent4"/>
                </a:solidFill>
              </a:rPr>
              <a:t>Comitê de crises bem estruturado com regras simples e claras e com a composição correta (áreas envolvidas e as pessoas corretas e treinadas)</a:t>
            </a:r>
            <a:r>
              <a:rPr lang="en-US" sz="2200" i="0" u="none" strike="noStrike" cap="none">
                <a:solidFill>
                  <a:schemeClr val="accent4"/>
                </a:solidFill>
              </a:rPr>
              <a:t>.</a:t>
            </a:r>
            <a:endParaRPr sz="2200" i="0" u="none" strike="noStrike" cap="none">
              <a:solidFill>
                <a:schemeClr val="accent4"/>
              </a:solidFill>
            </a:endParaRPr>
          </a:p>
        </p:txBody>
      </p:sp>
      <p:pic>
        <p:nvPicPr>
          <p:cNvPr id="207" name="Google Shape;20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"/>
          <p:cNvSpPr/>
          <p:nvPr/>
        </p:nvSpPr>
        <p:spPr>
          <a:xfrm>
            <a:off x="12283116" y="2596388"/>
            <a:ext cx="1041300" cy="951000"/>
          </a:xfrm>
          <a:prstGeom prst="ellipse">
            <a:avLst/>
          </a:prstGeom>
          <a:noFill/>
          <a:ln w="38100" cap="flat" cmpd="sng">
            <a:solidFill>
              <a:srgbClr val="858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3"/>
          <p:cNvSpPr/>
          <p:nvPr/>
        </p:nvSpPr>
        <p:spPr>
          <a:xfrm>
            <a:off x="8637692" y="2596388"/>
            <a:ext cx="1041300" cy="951000"/>
          </a:xfrm>
          <a:prstGeom prst="ellipse">
            <a:avLst/>
          </a:prstGeom>
          <a:noFill/>
          <a:ln w="38100" cap="flat" cmpd="sng">
            <a:solidFill>
              <a:srgbClr val="858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8706726" y="2714673"/>
            <a:ext cx="9024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600"/>
              </a:spcAft>
              <a:buNone/>
            </a:pPr>
            <a:r>
              <a:rPr lang="en-US" sz="25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2500" b="1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12283100" y="2596375"/>
            <a:ext cx="1041300" cy="951000"/>
          </a:xfrm>
          <a:prstGeom prst="ellipse">
            <a:avLst/>
          </a:prstGeom>
          <a:noFill/>
          <a:ln w="3810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12352133" y="2714660"/>
            <a:ext cx="9024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600"/>
              </a:spcAft>
              <a:buNone/>
            </a:pPr>
            <a:r>
              <a:rPr lang="en-US" sz="2500" b="1">
                <a:solidFill>
                  <a:srgbClr val="B7B7B7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2500" b="1">
              <a:solidFill>
                <a:srgbClr val="B7B7B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11579721" y="3688949"/>
            <a:ext cx="2446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b" anchorCtr="0">
            <a:noAutofit/>
          </a:bodyPr>
          <a:lstStyle/>
          <a:p>
            <a:pPr marL="0" lvl="0" indent="0" algn="ctr" rtl="0">
              <a:lnSpc>
                <a:spcPct val="125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23" b="1">
                <a:solidFill>
                  <a:srgbClr val="B7B7B7"/>
                </a:solidFill>
              </a:rPr>
              <a:t>Tratamento</a:t>
            </a:r>
            <a:endParaRPr sz="2323" b="1">
              <a:solidFill>
                <a:srgbClr val="B7B7B7"/>
              </a:solidFill>
            </a:endParaRPr>
          </a:p>
          <a:p>
            <a:pPr marL="0" lvl="0" indent="0" algn="ctr" rtl="0">
              <a:lnSpc>
                <a:spcPct val="125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23" b="1">
                <a:solidFill>
                  <a:srgbClr val="B7B7B7"/>
                </a:solidFill>
              </a:rPr>
              <a:t>do risco</a:t>
            </a:r>
            <a:endParaRPr sz="1600" b="1">
              <a:solidFill>
                <a:srgbClr val="B7B7B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11037626" y="4453275"/>
            <a:ext cx="3531600" cy="11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ctr" rtl="0">
              <a:lnSpc>
                <a:spcPct val="15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Tomar medidas para reduzir a probabilidade ou impacto dos riscos identificados.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7934314" y="3688961"/>
            <a:ext cx="2446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b" anchorCtr="0">
            <a:noAutofit/>
          </a:bodyPr>
          <a:lstStyle/>
          <a:p>
            <a:pPr marL="0" lvl="0" indent="0" algn="ctr" rtl="0">
              <a:lnSpc>
                <a:spcPct val="125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23" b="1">
                <a:solidFill>
                  <a:schemeClr val="accent4"/>
                </a:solidFill>
              </a:rPr>
              <a:t>Avaliação</a:t>
            </a:r>
            <a:endParaRPr sz="2323" b="1">
              <a:solidFill>
                <a:schemeClr val="accent4"/>
              </a:solidFill>
            </a:endParaRPr>
          </a:p>
          <a:p>
            <a:pPr marL="0" lvl="0" indent="0" algn="ctr" rtl="0">
              <a:lnSpc>
                <a:spcPct val="125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23" b="1">
                <a:solidFill>
                  <a:schemeClr val="accent4"/>
                </a:solidFill>
              </a:rPr>
              <a:t>do risco</a:t>
            </a:r>
            <a:endParaRPr sz="1600" b="1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7392219" y="4453288"/>
            <a:ext cx="3531600" cy="11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ctr" rtl="0">
              <a:lnSpc>
                <a:spcPct val="15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Classificar os riscos de acordo com sua gravidade e determinar sua prioridade para a ação.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4992257" y="2596388"/>
            <a:ext cx="1041300" cy="951000"/>
          </a:xfrm>
          <a:prstGeom prst="ellipse">
            <a:avLst/>
          </a:prstGeom>
          <a:noFill/>
          <a:ln w="38100" cap="flat" cmpd="sng">
            <a:solidFill>
              <a:srgbClr val="D527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52727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5061319" y="2714710"/>
            <a:ext cx="9024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600"/>
              </a:spcAft>
              <a:buNone/>
            </a:pPr>
            <a:r>
              <a:rPr lang="en-US" sz="2500" b="1">
                <a:solidFill>
                  <a:srgbClr val="D52727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2500" b="1">
              <a:solidFill>
                <a:srgbClr val="D5272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4288907" y="3688999"/>
            <a:ext cx="2446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b" anchorCtr="0">
            <a:noAutofit/>
          </a:bodyPr>
          <a:lstStyle/>
          <a:p>
            <a:pPr marL="0" lvl="0" indent="0" algn="ctr" rtl="0">
              <a:lnSpc>
                <a:spcPct val="125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23" b="1">
                <a:solidFill>
                  <a:srgbClr val="D52727"/>
                </a:solidFill>
              </a:rPr>
              <a:t>Análise </a:t>
            </a:r>
            <a:endParaRPr sz="2323" b="1">
              <a:solidFill>
                <a:srgbClr val="D52727"/>
              </a:solidFill>
            </a:endParaRPr>
          </a:p>
          <a:p>
            <a:pPr marL="0" lvl="0" indent="0" algn="ctr" rtl="0">
              <a:lnSpc>
                <a:spcPct val="125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23" b="1">
                <a:solidFill>
                  <a:srgbClr val="D52727"/>
                </a:solidFill>
              </a:rPr>
              <a:t>do risco</a:t>
            </a:r>
            <a:endParaRPr sz="1600" b="1">
              <a:solidFill>
                <a:srgbClr val="D5272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3746812" y="4453325"/>
            <a:ext cx="3531600" cy="11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/>
          <a:p>
            <a:pPr marL="0" lvl="0" indent="0" algn="ctr" rtl="0">
              <a:lnSpc>
                <a:spcPct val="15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Analisar os riscos identificados em termos de suas probabilidades e impactos.</a:t>
            </a: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997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226" name="Google Shape;226;p23"/>
          <p:cNvSpPr txBox="1">
            <a:spLocks noGrp="1"/>
          </p:cNvSpPr>
          <p:nvPr>
            <p:ph type="title"/>
          </p:nvPr>
        </p:nvSpPr>
        <p:spPr>
          <a:xfrm>
            <a:off x="498750" y="752970"/>
            <a:ext cx="13632900" cy="9375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/>
              <a:t>ETAPAS DO GERENCIAMENTO DE CRISE</a:t>
            </a:r>
            <a:endParaRPr sz="5000"/>
          </a:p>
        </p:txBody>
      </p:sp>
      <p:sp>
        <p:nvSpPr>
          <p:cNvPr id="227" name="Google Shape;227;p23"/>
          <p:cNvSpPr/>
          <p:nvPr/>
        </p:nvSpPr>
        <p:spPr>
          <a:xfrm>
            <a:off x="3080472" y="3061928"/>
            <a:ext cx="1041300" cy="59100"/>
          </a:xfrm>
          <a:prstGeom prst="roundRect">
            <a:avLst>
              <a:gd name="adj" fmla="val 50000"/>
            </a:avLst>
          </a:prstGeom>
          <a:solidFill>
            <a:srgbClr val="A72A1E"/>
          </a:solidFill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8" name="Google Shape;228;p23"/>
          <p:cNvGrpSpPr/>
          <p:nvPr/>
        </p:nvGrpSpPr>
        <p:grpSpPr>
          <a:xfrm>
            <a:off x="61169" y="2596383"/>
            <a:ext cx="3531390" cy="3036775"/>
            <a:chOff x="440586" y="1957150"/>
            <a:chExt cx="2016900" cy="1897984"/>
          </a:xfrm>
        </p:grpSpPr>
        <p:sp>
          <p:nvSpPr>
            <p:cNvPr id="229" name="Google Shape;229;p23"/>
            <p:cNvSpPr/>
            <p:nvPr/>
          </p:nvSpPr>
          <p:spPr>
            <a:xfrm>
              <a:off x="1151886" y="1957150"/>
              <a:ext cx="594300" cy="594300"/>
            </a:xfrm>
            <a:prstGeom prst="ellipse">
              <a:avLst/>
            </a:prstGeom>
            <a:noFill/>
            <a:ln w="38100" cap="flat" cmpd="sng">
              <a:solidFill>
                <a:srgbClr val="A72A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3"/>
            <p:cNvSpPr txBox="1"/>
            <p:nvPr/>
          </p:nvSpPr>
          <p:spPr>
            <a:xfrm>
              <a:off x="1191328" y="2031102"/>
              <a:ext cx="5154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275" tIns="146275" rIns="146275" bIns="14627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600"/>
                </a:spcAft>
                <a:buNone/>
              </a:pPr>
              <a:r>
                <a:rPr lang="en-US" sz="2500" b="1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5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1" name="Google Shape;231;p23"/>
            <p:cNvSpPr txBox="1"/>
            <p:nvPr/>
          </p:nvSpPr>
          <p:spPr>
            <a:xfrm>
              <a:off x="750188" y="2640031"/>
              <a:ext cx="1397700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275" tIns="146275" rIns="146275" bIns="146275" anchor="b" anchorCtr="0">
              <a:noAutofit/>
            </a:bodyPr>
            <a:lstStyle/>
            <a:p>
              <a:pPr marL="0" lvl="0" indent="0" algn="ctr" rtl="0">
                <a:lnSpc>
                  <a:spcPct val="12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23" b="1">
                  <a:solidFill>
                    <a:srgbClr val="990000"/>
                  </a:solidFill>
                </a:rPr>
                <a:t>Identificação do Risco</a:t>
              </a:r>
              <a:endParaRPr sz="16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2" name="Google Shape;232;p23"/>
            <p:cNvSpPr txBox="1"/>
            <p:nvPr/>
          </p:nvSpPr>
          <p:spPr>
            <a:xfrm>
              <a:off x="440586" y="3117734"/>
              <a:ext cx="20169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275" tIns="146275" rIns="146275" bIns="146275" anchor="t" anchorCtr="0">
              <a:noAutofit/>
            </a:bodyPr>
            <a:lstStyle/>
            <a:p>
              <a:pPr marL="0" lvl="0" indent="0" algn="ctr" rtl="0">
                <a:lnSpc>
                  <a:spcPct val="15997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39">
                  <a:solidFill>
                    <a:schemeClr val="dk1"/>
                  </a:solidFill>
                </a:rPr>
                <a:t>Identificar possíveis riscos que podem afetar.</a:t>
              </a:r>
              <a:endParaRPr sz="13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33" name="Google Shape;233;p23"/>
          <p:cNvSpPr/>
          <p:nvPr/>
        </p:nvSpPr>
        <p:spPr>
          <a:xfrm>
            <a:off x="6883891" y="3061928"/>
            <a:ext cx="1041300" cy="591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3"/>
          <p:cNvSpPr/>
          <p:nvPr/>
        </p:nvSpPr>
        <p:spPr>
          <a:xfrm>
            <a:off x="10529309" y="3061928"/>
            <a:ext cx="1041300" cy="591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5" name="Google Shape;2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"/>
          <p:cNvSpPr txBox="1">
            <a:spLocks noGrp="1"/>
          </p:cNvSpPr>
          <p:nvPr>
            <p:ph type="subTitle" idx="1"/>
          </p:nvPr>
        </p:nvSpPr>
        <p:spPr>
          <a:xfrm>
            <a:off x="6254100" y="7228298"/>
            <a:ext cx="2122200" cy="6117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16/10/2023</a:t>
            </a:r>
            <a:endParaRPr sz="2000" b="1"/>
          </a:p>
        </p:txBody>
      </p:sp>
      <p:pic>
        <p:nvPicPr>
          <p:cNvPr id="242" name="Google Shape;242;p24"/>
          <p:cNvPicPr preferRelativeResize="0"/>
          <p:nvPr/>
        </p:nvPicPr>
        <p:blipFill rotWithShape="1">
          <a:blip r:embed="rId3">
            <a:alphaModFix amt="27000"/>
          </a:blip>
          <a:srcRect r="47685"/>
          <a:stretch/>
        </p:blipFill>
        <p:spPr>
          <a:xfrm>
            <a:off x="10546825" y="211975"/>
            <a:ext cx="4083575" cy="7805626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4"/>
          <p:cNvSpPr txBox="1">
            <a:spLocks noGrp="1"/>
          </p:cNvSpPr>
          <p:nvPr>
            <p:ph type="ctrTitle"/>
          </p:nvPr>
        </p:nvSpPr>
        <p:spPr>
          <a:xfrm>
            <a:off x="2250900" y="6529300"/>
            <a:ext cx="10128600" cy="785400"/>
          </a:xfrm>
          <a:prstGeom prst="rect">
            <a:avLst/>
          </a:prstGeom>
        </p:spPr>
        <p:txBody>
          <a:bodyPr spcFirstLastPara="1" wrap="square" lIns="146275" tIns="146275" rIns="146275" bIns="14627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GERENCIAMENTO DE CRISE</a:t>
            </a:r>
            <a:endParaRPr sz="4000"/>
          </a:p>
        </p:txBody>
      </p:sp>
      <p:sp>
        <p:nvSpPr>
          <p:cNvPr id="244" name="Google Shape;244;p24"/>
          <p:cNvSpPr/>
          <p:nvPr/>
        </p:nvSpPr>
        <p:spPr>
          <a:xfrm>
            <a:off x="-261025" y="1741425"/>
            <a:ext cx="10947000" cy="30774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4"/>
          <p:cNvSpPr txBox="1">
            <a:spLocks noGrp="1"/>
          </p:cNvSpPr>
          <p:nvPr>
            <p:ph type="ctrTitle"/>
          </p:nvPr>
        </p:nvSpPr>
        <p:spPr>
          <a:xfrm>
            <a:off x="3944550" y="1757775"/>
            <a:ext cx="6741300" cy="30375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4300"/>
              <a:t>SUA EMPRESA E SUAS PESSOAS ESTÃO PREPARADAS PARA GERENCIAR UMA CRISE?</a:t>
            </a:r>
            <a:endParaRPr sz="4300"/>
          </a:p>
        </p:txBody>
      </p:sp>
      <p:pic>
        <p:nvPicPr>
          <p:cNvPr id="246" name="Google Shape;2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75075" y="6472850"/>
            <a:ext cx="1820426" cy="182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1181</Words>
  <Application>Microsoft Macintosh PowerPoint</Application>
  <PresentationFormat>Custom</PresentationFormat>
  <Paragraphs>219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Roboto</vt:lpstr>
      <vt:lpstr>Calibri</vt:lpstr>
      <vt:lpstr>Tahoma</vt:lpstr>
      <vt:lpstr>Arial</vt:lpstr>
      <vt:lpstr>Gelasio</vt:lpstr>
      <vt:lpstr>Proxima Nova</vt:lpstr>
      <vt:lpstr>Spearmint</vt:lpstr>
      <vt:lpstr>Cyberinsecurity: Segurança e Insegurança da informação Prof. Dr. Charles C. Miers – PPGCAP/UDESC</vt:lpstr>
      <vt:lpstr>O QUÊ É SEGURANÇA? </vt:lpstr>
      <vt:lpstr>O QUÊ É SEGURANÇA? </vt:lpstr>
      <vt:lpstr>O QUÊ É SEGURANÇA? </vt:lpstr>
      <vt:lpstr>O QUÊ É SEGURANÇA? </vt:lpstr>
      <vt:lpstr>O QUÊ É SEGURANÇA? </vt:lpstr>
      <vt:lpstr>O QUÊ É RISCO? </vt:lpstr>
      <vt:lpstr>O QUÊ É RISCO? </vt:lpstr>
      <vt:lpstr>O QUÊ É RISCO? </vt:lpstr>
      <vt:lpstr>O QUÊ É RISCO? </vt:lpstr>
      <vt:lpstr>NORMAS/LEIS/RECOMENDAÇÕES </vt:lpstr>
      <vt:lpstr>COMO MITIGAR OS RISCOS? </vt:lpstr>
      <vt:lpstr>INSEGURANÇA / SEGURANÇA BÁSICA? </vt:lpstr>
      <vt:lpstr>GERENCIAMENTO DE CRISE</vt:lpstr>
      <vt:lpstr>PowerPoint Presentation</vt:lpstr>
      <vt:lpstr>O QUE É UMA CRISE</vt:lpstr>
      <vt:lpstr>CRISE</vt:lpstr>
      <vt:lpstr>PRINCÍPIOS BÁSICOS</vt:lpstr>
      <vt:lpstr>IMPACTOS DE UMA CRISE</vt:lpstr>
      <vt:lpstr>TIPOS DE CRISE</vt:lpstr>
      <vt:lpstr>COMITÊ DE CRISE</vt:lpstr>
      <vt:lpstr>BENEFÍCIOS DO GERENCIAMENTO DE CRISE</vt:lpstr>
      <vt:lpstr>ETAPAS DO GERENCIAMENTO DE CRISE</vt:lpstr>
      <vt:lpstr>GERENCIAMENTO DE CRISE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Cyberinsecurity: Segurança e Insegurança da informação Prof. Dr. Charles C. Miers – PPGCAP/UDSEC</dc:title>
  <cp:lastModifiedBy>CHARLES CHRISTIAN MIERS</cp:lastModifiedBy>
  <cp:revision>5</cp:revision>
  <dcterms:modified xsi:type="dcterms:W3CDTF">2023-10-16T17:01:36Z</dcterms:modified>
</cp:coreProperties>
</file>