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025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7099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5206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444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56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904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760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18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200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43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2B909-C673-4359-9041-9657F44B8AA8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EB79E-E27F-4A0A-8D1A-08483F2F3B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88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EBB37E9-3E16-3998-6227-EB36495A1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942" y="640080"/>
            <a:ext cx="5331417" cy="2490578"/>
          </a:xfrm>
        </p:spPr>
        <p:txBody>
          <a:bodyPr anchor="b"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Inteligência Policial e Investigação Criminal na Repressão aos Crimes Cibernéticos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789F70E4-151F-D19B-9DE5-104680684A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2"/>
          <a:stretch/>
        </p:blipFill>
        <p:spPr>
          <a:xfrm>
            <a:off x="5931634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Subtítulo 6">
            <a:extLst>
              <a:ext uri="{FF2B5EF4-FFF2-40B4-BE49-F238E27FC236}">
                <a16:creationId xmlns:a16="http://schemas.microsoft.com/office/drawing/2014/main" id="{3AE73C1A-E773-FE08-1554-90DD5E99E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437314" y="4593581"/>
            <a:ext cx="9144000" cy="1655762"/>
          </a:xfrm>
        </p:spPr>
        <p:txBody>
          <a:bodyPr/>
          <a:lstStyle/>
          <a:p>
            <a:r>
              <a:rPr lang="pt-BR" dirty="0"/>
              <a:t>2ª DELEGACIA REGIONAL DE POLÍCIA</a:t>
            </a:r>
          </a:p>
        </p:txBody>
      </p:sp>
    </p:spTree>
    <p:extLst>
      <p:ext uri="{BB962C8B-B14F-4D97-AF65-F5344CB8AC3E}">
        <p14:creationId xmlns:p14="http://schemas.microsoft.com/office/powerpoint/2010/main" val="403532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4F6B30-B203-1AF8-F7D3-7B9CBFAA2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B3A25B-BA62-B20F-7324-6F57DBCC4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DIAGNÓSTICO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 como uma das dez maiores fontes mundiais de ataques cibernéticos e o 2º país com o maior prejuízo.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relevantes: Organizações Privadas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- 80% dos entrevistados avaliaram que um incidente cibernético causaria um impacto operacional com reflexos em toda a empresa;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- 29% já avaliaram financeiramente o que esse impacto resultaria às suas organizações;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- 34% das empresas que responderam à pesquisa relataram ter sofrido algum tipo de incidente cibernético nos últimos doze meses;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- 29% das empresas que sofreram ataques tiveram impactos operacionais;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- 27,8% tiveram altos custos de reconstrução sistêmica; e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- 4% sofreram impactos de reputação frente aos clientes.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067967C-A77B-821F-2F79-DDD7AD4DE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8237" y="0"/>
            <a:ext cx="1825625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7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99C547-E600-19BF-60BF-DD022857B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625B2D-2B45-ACA9-F2F8-158771AA8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Município	Ano	Fatos registrados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JOINVILLE	2022	7.828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JOINVILLE	2023	7.779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JOINVILLE	2024	4.904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*Dados referentes aos crimes de estelionatos – Sistema de Gestão PCSC.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9BBCBFD-C7C2-65D2-0078-74F5BE986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8237" y="0"/>
            <a:ext cx="1825625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6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A3F6DF-C750-8DCF-FA42-9DA705580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24E8B-5242-AAEB-BCEF-867EB804D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390975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Inteligência de Polícia Judiciária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pt-B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Diretoria de Inteligência (DINT)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NINT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CIBER-LAB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Inteligência - ISP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Contrainteligência - ISP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15C62AC-D09C-EE2B-2AEF-57D555202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8237" y="0"/>
            <a:ext cx="1825625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13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3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E7A3BE3-954D-5B38-64EA-F3763E6D6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63" y="771988"/>
            <a:ext cx="7752933" cy="546032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11522D10-30FE-6CE3-54E8-20B03F499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771988"/>
            <a:ext cx="7965265" cy="4954636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Atividade de Inteligência Privada: </a:t>
            </a:r>
          </a:p>
          <a:p>
            <a:pPr algn="just"/>
            <a:endParaRPr lang="pt-BR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Constante identificação de pontos fracos da empresa.</a:t>
            </a:r>
          </a:p>
          <a:p>
            <a:pPr algn="just"/>
            <a:endParaRPr lang="pt-BR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Interagir com órgãos de inteligência de outras organizações privadas e públicas;</a:t>
            </a:r>
          </a:p>
          <a:p>
            <a:pPr marL="228600" indent="-228600" algn="just">
              <a:buAutoNum type="alphaLcParenR" startAt="2"/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Acompanhar o cenário de fraudes e elaborar ações preventivas e planos de ações.</a:t>
            </a:r>
          </a:p>
          <a:p>
            <a:pPr marL="228600" indent="-228600" algn="just">
              <a:buAutoNum type="alphaLcParenR" startAt="2"/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estudos sobre a vida social de candidatos a prestadores de serviços</a:t>
            </a:r>
          </a:p>
          <a:p>
            <a:pPr marL="228600" indent="-228600" algn="just">
              <a:buAutoNum type="alphaLcParenR" startAt="2"/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Análises de riscos acerca da segurança da organização.</a:t>
            </a:r>
          </a:p>
          <a:p>
            <a:pPr marL="228600" indent="-228600" algn="just">
              <a:buAutoNum type="alphaLcParenR" startAt="2"/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Desenvolver campanhas educativas de proteção da informação empresarial.</a:t>
            </a:r>
          </a:p>
          <a:p>
            <a:pPr algn="ctr"/>
            <a:endParaRPr lang="pt-B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Contrainteligência: Desenvolver ações que visem opor barreiras as condutas criminosas que possam comprometer a segurança da organização, sigilo de informações e demais ativos.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592A79E-4B92-7E1C-3C71-A1664BFCE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3245" y="440957"/>
            <a:ext cx="3459338" cy="348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3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3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E7A3BE3-954D-5B38-64EA-F3763E6D6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63" y="863428"/>
            <a:ext cx="8521820" cy="4571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11522D10-30FE-6CE3-54E8-20B03F499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1018876"/>
            <a:ext cx="7271173" cy="5062187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algn="ctr"/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Investigação Criminal</a:t>
            </a:r>
          </a:p>
          <a:p>
            <a:pPr algn="just"/>
            <a:endParaRPr lang="pt-B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DEIC/Delegacia de Repressão aos Crimes de Informática</a:t>
            </a:r>
          </a:p>
          <a:p>
            <a:pPr algn="just"/>
            <a:endParaRPr lang="pt-B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DIC: Delegacia de Combate a Estelionatos (Fase de estruturação) </a:t>
            </a:r>
          </a:p>
          <a:p>
            <a:pPr algn="just"/>
            <a:endParaRPr lang="pt-B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592A79E-4B92-7E1C-3C71-A1664BFCE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821" y="440957"/>
            <a:ext cx="3511870" cy="298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250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310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Inteligência Policial e Investigação Criminal na Repressão aos Crimes Cibernéticos</vt:lpstr>
      <vt:lpstr>Apresentação do PowerPoint</vt:lpstr>
      <vt:lpstr>Apresentação do PowerPoint</vt:lpstr>
      <vt:lpstr>Apresentação do PowerPoint</vt:lpstr>
      <vt:lpstr>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Resultados Positivos na Segurança Pública em 2023</dc:title>
  <dc:creator>luiza girolla</dc:creator>
  <cp:lastModifiedBy>Polícia Civil</cp:lastModifiedBy>
  <cp:revision>10</cp:revision>
  <dcterms:created xsi:type="dcterms:W3CDTF">2023-12-05T18:33:23Z</dcterms:created>
  <dcterms:modified xsi:type="dcterms:W3CDTF">2024-08-19T19:07:12Z</dcterms:modified>
</cp:coreProperties>
</file>